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1" r:id="rId2"/>
  </p:sldMasterIdLst>
  <p:notesMasterIdLst>
    <p:notesMasterId r:id="rId44"/>
  </p:notesMasterIdLst>
  <p:handoutMasterIdLst>
    <p:handoutMasterId r:id="rId45"/>
  </p:handoutMasterIdLst>
  <p:sldIdLst>
    <p:sldId id="433" r:id="rId3"/>
    <p:sldId id="344" r:id="rId4"/>
    <p:sldId id="430" r:id="rId5"/>
    <p:sldId id="441" r:id="rId6"/>
    <p:sldId id="443" r:id="rId7"/>
    <p:sldId id="478" r:id="rId8"/>
    <p:sldId id="444" r:id="rId9"/>
    <p:sldId id="480" r:id="rId10"/>
    <p:sldId id="445" r:id="rId11"/>
    <p:sldId id="446" r:id="rId12"/>
    <p:sldId id="447" r:id="rId13"/>
    <p:sldId id="448" r:id="rId14"/>
    <p:sldId id="374" r:id="rId15"/>
    <p:sldId id="449" r:id="rId16"/>
    <p:sldId id="452" r:id="rId17"/>
    <p:sldId id="479" r:id="rId18"/>
    <p:sldId id="421" r:id="rId19"/>
    <p:sldId id="453" r:id="rId20"/>
    <p:sldId id="454" r:id="rId21"/>
    <p:sldId id="458" r:id="rId22"/>
    <p:sldId id="455" r:id="rId23"/>
    <p:sldId id="459" r:id="rId24"/>
    <p:sldId id="456" r:id="rId25"/>
    <p:sldId id="460" r:id="rId26"/>
    <p:sldId id="481" r:id="rId27"/>
    <p:sldId id="482" r:id="rId28"/>
    <p:sldId id="483" r:id="rId29"/>
    <p:sldId id="484" r:id="rId30"/>
    <p:sldId id="485" r:id="rId31"/>
    <p:sldId id="474" r:id="rId32"/>
    <p:sldId id="475" r:id="rId33"/>
    <p:sldId id="468" r:id="rId34"/>
    <p:sldId id="470" r:id="rId35"/>
    <p:sldId id="471" r:id="rId36"/>
    <p:sldId id="472" r:id="rId37"/>
    <p:sldId id="473" r:id="rId38"/>
    <p:sldId id="476" r:id="rId39"/>
    <p:sldId id="477" r:id="rId40"/>
    <p:sldId id="413" r:id="rId41"/>
    <p:sldId id="265" r:id="rId42"/>
    <p:sldId id="435" r:id="rId43"/>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za Mattos, Leo" initials="SML" lastIdx="2" clrIdx="0">
    <p:extLst>
      <p:ext uri="{19B8F6BF-5375-455C-9EA6-DF929625EA0E}">
        <p15:presenceInfo xmlns:p15="http://schemas.microsoft.com/office/powerpoint/2012/main" userId="S::leo.souza.mattos@sap.com::a7934cdb-aa07-4381-9ce7-4a5ef0bf8e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78" autoAdjust="0"/>
    <p:restoredTop sz="80816" autoAdjust="0"/>
  </p:normalViewPr>
  <p:slideViewPr>
    <p:cSldViewPr snapToGrid="0" showGuides="1">
      <p:cViewPr varScale="1">
        <p:scale>
          <a:sx n="102" d="100"/>
          <a:sy n="102" d="100"/>
        </p:scale>
        <p:origin x="1656" y="184"/>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7" d="100"/>
          <a:sy n="97" d="100"/>
        </p:scale>
        <p:origin x="4328"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djaa.com/sneak-peak-modern-management-framework"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djaa.com/lessons-agile-management-road-kanban"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sz="1400" b="0" i="0" kern="1200" dirty="0">
                <a:solidFill>
                  <a:schemeClr val="tx1"/>
                </a:solidFill>
                <a:effectLst/>
                <a:latin typeface="+mn-lt"/>
                <a:ea typeface="+mn-ea"/>
                <a:cs typeface="+mn-cs"/>
              </a:rPr>
              <a:t>While using historical data to form lead time </a:t>
            </a:r>
            <a:r>
              <a:rPr lang="en-US" sz="1400" b="0" i="0" kern="1200" dirty="0" err="1">
                <a:solidFill>
                  <a:schemeClr val="tx1"/>
                </a:solidFill>
                <a:effectLst/>
                <a:latin typeface="+mn-lt"/>
                <a:ea typeface="+mn-ea"/>
                <a:cs typeface="+mn-cs"/>
              </a:rPr>
              <a:t>historgrams</a:t>
            </a:r>
            <a:r>
              <a:rPr lang="en-US" sz="1400" b="0" i="0" kern="1200" dirty="0">
                <a:solidFill>
                  <a:schemeClr val="tx1"/>
                </a:solidFill>
                <a:effectLst/>
                <a:latin typeface="+mn-lt"/>
                <a:ea typeface="+mn-ea"/>
                <a:cs typeface="+mn-cs"/>
              </a:rPr>
              <a:t>, developing best fit distribution curves, forecasting completion rates, establishing WIP limits, setting capacity allocations and influencing capacity allocation policies all sounds very complex and involves some basic understanding of statistics, making project plans this way is actually very fast and easy. Given that the requirements have been assessed and tagged with risk categories, it ought to be possible to build a project forecast within a few hours. Even for significant projects spanning greater than 1 year and costing in excess of $10,000,000 it ought to be possible to build a reliable, high quality forecast in less than 1 day using only a couple of people to gather and analyze the necessary data.</a:t>
            </a:r>
          </a:p>
          <a:p>
            <a:r>
              <a:rPr lang="en-US" sz="1400" b="0" i="0" kern="1200" dirty="0">
                <a:solidFill>
                  <a:schemeClr val="tx1"/>
                </a:solidFill>
                <a:effectLst/>
                <a:latin typeface="+mn-lt"/>
                <a:ea typeface="+mn-ea"/>
                <a:cs typeface="+mn-cs"/>
              </a:rPr>
              <a:t>A </a:t>
            </a:r>
            <a:r>
              <a:rPr lang="en-US" sz="1400" b="0" i="0" kern="1200" dirty="0" err="1">
                <a:solidFill>
                  <a:schemeClr val="tx1"/>
                </a:solidFill>
                <a:effectLst/>
                <a:latin typeface="+mn-lt"/>
                <a:ea typeface="+mn-ea"/>
                <a:cs typeface="+mn-cs"/>
              </a:rPr>
              <a:t>probabilsitic</a:t>
            </a:r>
            <a:r>
              <a:rPr lang="en-US" sz="1400" b="0" i="0" kern="1200" dirty="0">
                <a:solidFill>
                  <a:schemeClr val="tx1"/>
                </a:solidFill>
                <a:effectLst/>
                <a:latin typeface="+mn-lt"/>
                <a:ea typeface="+mn-ea"/>
                <a:cs typeface="+mn-cs"/>
              </a:rPr>
              <a:t> forecast made in this way is likely to be significantly more accurate - more similar to the actual outcome - and is also significantly faster and cheaper to create, than a traditional deterministic plan that requests an estimate for each work item within the project scope. The major advantage from probabilistic forecasting is that we do not need to interrupt workers doing customer-valued work in order to ask them to estimate future, and often speculative, work. Eliminating this wasteful disruption has been shown in many Kanban case studies to significantly improve delivery rates, lead times, predictability and quality.</a:t>
            </a:r>
          </a:p>
          <a:p>
            <a:r>
              <a:rPr lang="en-US" sz="1400" b="0" i="0" kern="1200" dirty="0">
                <a:solidFill>
                  <a:schemeClr val="tx1"/>
                </a:solidFill>
                <a:effectLst/>
                <a:latin typeface="+mn-lt"/>
                <a:ea typeface="+mn-ea"/>
                <a:cs typeface="+mn-cs"/>
              </a:rPr>
              <a:t>While this article described the 3-phase, so called Z-curve, forecasting model, those of you using </a:t>
            </a:r>
            <a:r>
              <a:rPr lang="en-US" sz="1400" b="0" i="0" kern="1200" dirty="0" err="1">
                <a:solidFill>
                  <a:schemeClr val="tx1"/>
                </a:solidFill>
                <a:effectLst/>
                <a:latin typeface="+mn-lt"/>
                <a:ea typeface="+mn-ea"/>
                <a:cs typeface="+mn-cs"/>
              </a:rPr>
              <a:t>LeanKit</a:t>
            </a:r>
            <a:r>
              <a:rPr lang="en-US" sz="1400" b="0" i="0" kern="1200" dirty="0">
                <a:solidFill>
                  <a:schemeClr val="tx1"/>
                </a:solidFill>
                <a:effectLst/>
                <a:latin typeface="+mn-lt"/>
                <a:ea typeface="+mn-ea"/>
                <a:cs typeface="+mn-cs"/>
              </a:rPr>
              <a:t> or Swift Kanban products can utilize the Monte Carlo simulation feature to produce even more robust forecasts for project outcomes. Forecasting is fast, cheap, and tends to be considerably more accurate than traditional estimation and planning methods. Kanban systems enable forecasts to be used actively to manage project risks and insure good project governance by making explicit policies related to scheduling and capacity allocation.</a:t>
            </a:r>
          </a:p>
          <a:p>
            <a:br>
              <a:rPr lang="en-US" dirty="0"/>
            </a:br>
            <a:endParaRPr lang="en-US"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29</a:t>
            </a:fld>
            <a:endParaRPr lang="de-DE" dirty="0"/>
          </a:p>
        </p:txBody>
      </p:sp>
    </p:spTree>
    <p:extLst>
      <p:ext uri="{BB962C8B-B14F-4D97-AF65-F5344CB8AC3E}">
        <p14:creationId xmlns:p14="http://schemas.microsoft.com/office/powerpoint/2010/main" val="16443874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30</a:t>
            </a:fld>
            <a:endParaRPr lang="de-DE" dirty="0"/>
          </a:p>
        </p:txBody>
      </p:sp>
    </p:spTree>
    <p:extLst>
      <p:ext uri="{BB962C8B-B14F-4D97-AF65-F5344CB8AC3E}">
        <p14:creationId xmlns:p14="http://schemas.microsoft.com/office/powerpoint/2010/main" val="6354527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This popular equation appears in a number of classic bodies of knowledge on project management. The purpose of the is to calculate the magnitude of given event occurring. The blocker clustering provides us with the information to plug straight into this equation. If you look carefully at the picture, the "customer" cluster ("</a:t>
            </a:r>
            <a:r>
              <a:rPr lang="en-US" sz="1400" b="0" i="0" kern="1200" dirty="0" err="1">
                <a:solidFill>
                  <a:schemeClr val="tx1"/>
                </a:solidFill>
                <a:effectLst/>
                <a:latin typeface="+mn-lt"/>
                <a:ea typeface="+mn-ea"/>
                <a:cs typeface="+mn-cs"/>
              </a:rPr>
              <a:t>kunde</a:t>
            </a:r>
            <a:r>
              <a:rPr lang="en-US" sz="1400" b="0" i="0" kern="1200" dirty="0">
                <a:solidFill>
                  <a:schemeClr val="tx1"/>
                </a:solidFill>
                <a:effectLst/>
                <a:latin typeface="+mn-lt"/>
                <a:ea typeface="+mn-ea"/>
                <a:cs typeface="+mn-cs"/>
              </a:rPr>
              <a:t>" in German") shows a total impact of 130 days ("</a:t>
            </a:r>
            <a:r>
              <a:rPr lang="en-US" sz="1400" b="0" i="0" kern="1200" dirty="0" err="1">
                <a:solidFill>
                  <a:schemeClr val="tx1"/>
                </a:solidFill>
                <a:effectLst/>
                <a:latin typeface="+mn-lt"/>
                <a:ea typeface="+mn-ea"/>
                <a:cs typeface="+mn-cs"/>
              </a:rPr>
              <a:t>tage</a:t>
            </a:r>
            <a:r>
              <a:rPr lang="en-US" sz="1400" b="0" i="0" kern="1200" dirty="0">
                <a:solidFill>
                  <a:schemeClr val="tx1"/>
                </a:solidFill>
                <a:effectLst/>
                <a:latin typeface="+mn-lt"/>
                <a:ea typeface="+mn-ea"/>
                <a:cs typeface="+mn-cs"/>
              </a:rPr>
              <a:t>" in German). If we know the precise number of instances (tickets) that contribute to this total, which appears to be 13, then we can deduce that the average blocking impact of a delay waiting on a customer response is 10 days for each item that gets blocked. So we know, risk (customer delay) has an average impact of 10 days per item. If during this time period we had processed a total of 65 tickets then the likelihood of a ticket being blocked with a customer is 13/65 which equals 1/5 or 20%.</a:t>
            </a:r>
          </a:p>
          <a:p>
            <a:r>
              <a:rPr lang="en-US" sz="1400" b="0" i="0" kern="1200" dirty="0">
                <a:solidFill>
                  <a:schemeClr val="tx1"/>
                </a:solidFill>
                <a:effectLst/>
                <a:latin typeface="+mn-lt"/>
                <a:ea typeface="+mn-ea"/>
                <a:cs typeface="+mn-cs"/>
              </a:rPr>
              <a:t>So the blocker clustering exercise that uses tickets harvested from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board directly informs the project risk plan.</a:t>
            </a:r>
          </a:p>
          <a:p>
            <a:r>
              <a:rPr lang="en-US" sz="1400" b="0" i="0" kern="1200" dirty="0">
                <a:solidFill>
                  <a:schemeClr val="tx1"/>
                </a:solidFill>
                <a:effectLst/>
                <a:latin typeface="+mn-lt"/>
                <a:ea typeface="+mn-ea"/>
                <a:cs typeface="+mn-cs"/>
              </a:rPr>
              <a:t>The fifth general practice of the Kanban Method is "Implement Feedback Loops." Until recently there has only been 3 specific practices: the standup meeting; the service delivery review; and  the operations review. With the official release of the </a:t>
            </a:r>
            <a:r>
              <a:rPr lang="en-US" sz="1400" b="0" i="0" kern="1200" dirty="0" err="1">
                <a:solidFill>
                  <a:schemeClr val="tx1"/>
                </a:solidFill>
                <a:effectLst/>
                <a:latin typeface="+mn-lt"/>
                <a:ea typeface="+mn-ea"/>
                <a:cs typeface="+mn-cs"/>
              </a:rPr>
              <a:t>LeanKanban</a:t>
            </a:r>
            <a:r>
              <a:rPr lang="en-US" sz="1400" b="0" i="0" kern="1200" dirty="0">
                <a:solidFill>
                  <a:schemeClr val="tx1"/>
                </a:solidFill>
                <a:effectLst/>
                <a:latin typeface="+mn-lt"/>
                <a:ea typeface="+mn-ea"/>
                <a:cs typeface="+mn-cs"/>
              </a:rPr>
              <a:t> </a:t>
            </a:r>
            <a:r>
              <a:rPr lang="en-US" sz="1400" b="0" i="0" u="none" strike="noStrike" kern="1200" dirty="0">
                <a:solidFill>
                  <a:schemeClr val="tx1"/>
                </a:solidFill>
                <a:effectLst/>
                <a:latin typeface="+mn-lt"/>
                <a:ea typeface="+mn-ea"/>
                <a:cs typeface="+mn-cs"/>
                <a:hlinkClick r:id="rId3"/>
              </a:rPr>
              <a:t>Modern Management Framework</a:t>
            </a:r>
            <a:r>
              <a:rPr lang="en-US" sz="1400" b="0" i="0" kern="1200" dirty="0">
                <a:solidFill>
                  <a:schemeClr val="tx1"/>
                </a:solidFill>
                <a:effectLst/>
                <a:latin typeface="+mn-lt"/>
                <a:ea typeface="+mn-ea"/>
                <a:cs typeface="+mn-cs"/>
              </a:rPr>
              <a:t> in October this year, we are adding a fourth specific feedback loop practice, the Risk Review. Blocker clustering is one of the key collaborative activities you would conduct during a risk review.</a:t>
            </a:r>
          </a:p>
          <a:p>
            <a:r>
              <a:rPr lang="en-US" sz="1400" b="0" i="0" kern="1200" dirty="0">
                <a:solidFill>
                  <a:schemeClr val="tx1"/>
                </a:solidFill>
                <a:effectLst/>
                <a:latin typeface="+mn-lt"/>
                <a:ea typeface="+mn-ea"/>
                <a:cs typeface="+mn-cs"/>
              </a:rPr>
              <a:t>The output from blocker </a:t>
            </a:r>
            <a:r>
              <a:rPr lang="en-US" sz="1400" b="0" i="0" kern="1200" dirty="0" err="1">
                <a:solidFill>
                  <a:schemeClr val="tx1"/>
                </a:solidFill>
                <a:effectLst/>
                <a:latin typeface="+mn-lt"/>
                <a:ea typeface="+mn-ea"/>
                <a:cs typeface="+mn-cs"/>
              </a:rPr>
              <a:t>custering</a:t>
            </a:r>
            <a:r>
              <a:rPr lang="en-US" sz="1400" b="0" i="0" kern="1200" dirty="0">
                <a:solidFill>
                  <a:schemeClr val="tx1"/>
                </a:solidFill>
                <a:effectLst/>
                <a:latin typeface="+mn-lt"/>
                <a:ea typeface="+mn-ea"/>
                <a:cs typeface="+mn-cs"/>
              </a:rPr>
              <a:t> doesn't just inform the project risk plan, it can also be used to drive process improvement. Higher impact sources of delay can be targeted for risk reduction and mitigation actions with the intent of eliminating the source of the delay or significantly reducing the likelihood of occurrence or the impact of occurrence. In this way, blocker clustering informs a model-driven improvement and the evolutionary process of improving service delivery in the organization.</a:t>
            </a:r>
          </a:p>
          <a:p>
            <a:endParaRPr lang="en-US"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31</a:t>
            </a:fld>
            <a:endParaRPr lang="de-DE" dirty="0"/>
          </a:p>
        </p:txBody>
      </p:sp>
    </p:spTree>
    <p:extLst>
      <p:ext uri="{BB962C8B-B14F-4D97-AF65-F5344CB8AC3E}">
        <p14:creationId xmlns:p14="http://schemas.microsoft.com/office/powerpoint/2010/main" val="1703181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32</a:t>
            </a:fld>
            <a:endParaRPr lang="de-DE" dirty="0"/>
          </a:p>
        </p:txBody>
      </p:sp>
    </p:spTree>
    <p:extLst>
      <p:ext uri="{BB962C8B-B14F-4D97-AF65-F5344CB8AC3E}">
        <p14:creationId xmlns:p14="http://schemas.microsoft.com/office/powerpoint/2010/main" val="2596665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40</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2487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The Kanban method does not prescribe a certain setup or procedure. You can overlay Kanban properties on top of your existing workflow or process to bring your issues to light so that you can introduce positive change over time. This makes it very easy to begin a Kanban implementation as you do not have to make sweeping changes</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Kanban recognizes that there may be value in the existing process, roles, responsibilities, &amp; titles. You have existing pieces in the way you do what you do that are working properly and worth preserving. Kanban doesn’t prohibit change, but it doesn’t prescribe it either. If you do make changes, Kanban encourages incremental change. Incremental change doesn’t create the level of fear that impedes progress, which allows you to generate broader support for your Kanban implementation. It also makes it easier to implement Kanban. Small course corrections are also just inherently easier than altering the complete process.</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Start with what you do now : You can overlay Kanban properties on top of your existing workflow or process to bring your issues to light so that you can introduce positive change over time. </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Agree to pursue incremental, evolutionary change : The Kanban method is an approach to change management that is designed to meet minimal resistance. Therefore it encourages continuous small incremental and evolutionary changes to your current system</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Respect the current process, roles &amp; </a:t>
            </a:r>
            <a:r>
              <a:rPr lang="en-US" sz="1400" dirty="0" err="1"/>
              <a:t>Respo</a:t>
            </a:r>
            <a:r>
              <a:rPr lang="en-US" sz="1400" dirty="0"/>
              <a:t> : You have existing pieces in the way you do what you do that are working properly and worth preserving. Kanban doesn’t prohibit change, but it doesn’t prescribe it either. If you do make changes, Kanban encourages incremental change</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Encourage acts of leadership at all levels : Some of the best leadership comes from everyday acts from people on the front line of their respective teams. Everyone needs to be fostering a mindset of continual improvement (kaizen) to reach your optimal performance as a team/department/company</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Improve Collaboratively : The Kanban method suggests that a scientific approach is used to implement continuous, incremental and evolutionary changes</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89170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You have to visualize and map out the process that is being followed to complete work. This will give you – and everyone in the organization, not just the members of the team – more than a glimpse of the whole process. This way, they will be knowledgeable about all its aspects, so they can contribute more. This will also be useful in monitoring the progress of work of a team.</a:t>
            </a:r>
          </a:p>
          <a:p>
            <a:r>
              <a:rPr lang="en-US" sz="1400" b="0" i="0" kern="1200" dirty="0">
                <a:solidFill>
                  <a:schemeClr val="tx1"/>
                </a:solidFill>
                <a:effectLst/>
                <a:latin typeface="+mn-lt"/>
                <a:ea typeface="+mn-ea"/>
                <a:cs typeface="+mn-cs"/>
              </a:rPr>
              <a:t>Use </a:t>
            </a:r>
            <a:r>
              <a:rPr lang="en-US" sz="1400" b="1" i="0" kern="1200" dirty="0" err="1">
                <a:solidFill>
                  <a:schemeClr val="tx1"/>
                </a:solidFill>
                <a:effectLst/>
                <a:latin typeface="+mn-lt"/>
                <a:ea typeface="+mn-ea"/>
                <a:cs typeface="+mn-cs"/>
              </a:rPr>
              <a:t>kanban</a:t>
            </a:r>
            <a:r>
              <a:rPr lang="en-US" sz="1400" b="1" i="0" kern="1200" dirty="0">
                <a:solidFill>
                  <a:schemeClr val="tx1"/>
                </a:solidFill>
                <a:effectLst/>
                <a:latin typeface="+mn-lt"/>
                <a:ea typeface="+mn-ea"/>
                <a:cs typeface="+mn-cs"/>
              </a:rPr>
              <a:t> cards</a:t>
            </a:r>
            <a:r>
              <a:rPr lang="en-US" sz="1400" b="0" i="0" kern="1200" dirty="0">
                <a:solidFill>
                  <a:schemeClr val="tx1"/>
                </a:solidFill>
                <a:effectLst/>
                <a:latin typeface="+mn-lt"/>
                <a:ea typeface="+mn-ea"/>
                <a:cs typeface="+mn-cs"/>
              </a:rPr>
              <a:t> or sticky notes to represent the work that will be done. If the processes are simple enough, mapping it out should be just as simple, with straight vertical lines down the board. However, in the event that the processes are quite complex, it may require both vertical and horizontal lines, often intersecting each other at some points.</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We have mentioned earlier that one of the benefits of using the Kanban method is that work in progress becomes limited. When designing your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board, you have to set initial work in progress limits, meaning, at any point in time, the “CURRENT”, “WIP”, “IN PROGRESS” or “IN WORK” section (depending on what title or label you have chosen) should have only a maximum number of sticky notes.</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17</a:t>
            </a:fld>
            <a:endParaRPr lang="de-DE" dirty="0"/>
          </a:p>
        </p:txBody>
      </p:sp>
    </p:spTree>
    <p:extLst>
      <p:ext uri="{BB962C8B-B14F-4D97-AF65-F5344CB8AC3E}">
        <p14:creationId xmlns:p14="http://schemas.microsoft.com/office/powerpoint/2010/main" val="173829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18</a:t>
            </a:fld>
            <a:endParaRPr lang="de-DE" dirty="0"/>
          </a:p>
        </p:txBody>
      </p:sp>
    </p:spTree>
    <p:extLst>
      <p:ext uri="{BB962C8B-B14F-4D97-AF65-F5344CB8AC3E}">
        <p14:creationId xmlns:p14="http://schemas.microsoft.com/office/powerpoint/2010/main" val="2462202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1" i="0" kern="1200" dirty="0">
                <a:solidFill>
                  <a:schemeClr val="tx1"/>
                </a:solidFill>
                <a:effectLst/>
                <a:latin typeface="+mn-lt"/>
                <a:ea typeface="+mn-ea"/>
                <a:cs typeface="+mn-cs"/>
              </a:rPr>
              <a:t>Enterprise Services Planning</a:t>
            </a:r>
            <a:r>
              <a:rPr lang="en-US" sz="1400" b="0" i="0" kern="1200" dirty="0">
                <a:solidFill>
                  <a:schemeClr val="tx1"/>
                </a:solidFill>
                <a:effectLst/>
                <a:latin typeface="+mn-lt"/>
                <a:ea typeface="+mn-ea"/>
                <a:cs typeface="+mn-cs"/>
              </a:rPr>
              <a:t> is a management system that uses the techniques proven by the Lean Kanban community to achieve greater coordination and alignment across multiple departments, remote offices, for internal and external customers. It enables agility without loss of management control.</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We want the business to reach ”fit for purpose”. Imagine a system to create and delivery pizzas. We need first the right menu, good flavors and right to the point menu. Then we need the capability to bake the pizza. The the capability to delivery quick and keep the quality during the delivery. Everyone want to enjoy a warm and nice pizza at your own place at the </a:t>
            </a:r>
            <a:r>
              <a:rPr lang="en-US" sz="1400" b="0" i="0" kern="1200" dirty="0" err="1">
                <a:solidFill>
                  <a:schemeClr val="tx1"/>
                </a:solidFill>
                <a:effectLst/>
                <a:latin typeface="+mn-lt"/>
                <a:ea typeface="+mn-ea"/>
                <a:cs typeface="+mn-cs"/>
              </a:rPr>
              <a:t>end.So</a:t>
            </a:r>
            <a:r>
              <a:rPr lang="en-US" sz="1400" b="0" i="0" kern="1200" dirty="0">
                <a:solidFill>
                  <a:schemeClr val="tx1"/>
                </a:solidFill>
                <a:effectLst/>
                <a:latin typeface="+mn-lt"/>
                <a:ea typeface="+mn-ea"/>
                <a:cs typeface="+mn-cs"/>
              </a:rPr>
              <a:t>, we need a system with “fit for purpose to </a:t>
            </a:r>
            <a:r>
              <a:rPr lang="en-US" sz="1400" b="0" i="0" kern="1200" dirty="0" err="1">
                <a:solidFill>
                  <a:schemeClr val="tx1"/>
                </a:solidFill>
                <a:effectLst/>
                <a:latin typeface="+mn-lt"/>
                <a:ea typeface="+mn-ea"/>
                <a:cs typeface="+mn-cs"/>
              </a:rPr>
              <a:t>archieve</a:t>
            </a:r>
            <a:r>
              <a:rPr lang="en-US" sz="1400" b="0" i="0" kern="1200" dirty="0">
                <a:solidFill>
                  <a:schemeClr val="tx1"/>
                </a:solidFill>
                <a:effectLst/>
                <a:latin typeface="+mn-lt"/>
                <a:ea typeface="+mn-ea"/>
                <a:cs typeface="+mn-cs"/>
              </a:rPr>
              <a:t> this.</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ESP 3 organization steps : Seeing services ( Identify interdependent services in your organization ) --- 2 Kanban each service ( create a Kanban system for each service )-----3 feedback loop system ( implement a set of responsive feedback loops )</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Scaling Principles : 1- You scale out in a service-oriented fashion one service at a time.   2- Design each Kanban system from first principles using static, do not attempt to design a gran solution at enterprise scale. 3. Use the Kanban </a:t>
            </a:r>
            <a:r>
              <a:rPr lang="en-US" sz="1400" b="0" i="0" kern="1200" dirty="0" err="1">
                <a:solidFill>
                  <a:schemeClr val="tx1"/>
                </a:solidFill>
                <a:effectLst/>
                <a:latin typeface="+mn-lt"/>
                <a:ea typeface="+mn-ea"/>
                <a:cs typeface="+mn-cs"/>
              </a:rPr>
              <a:t>candences</a:t>
            </a:r>
            <a:r>
              <a:rPr lang="en-US" sz="1400" b="0" i="0" kern="1200" dirty="0">
                <a:solidFill>
                  <a:schemeClr val="tx1"/>
                </a:solidFill>
                <a:effectLst/>
                <a:latin typeface="+mn-lt"/>
                <a:ea typeface="+mn-ea"/>
                <a:cs typeface="+mn-cs"/>
              </a:rPr>
              <a:t> as the management system that enable balance, leasing to better enterprise services delivery</a:t>
            </a:r>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19</a:t>
            </a:fld>
            <a:endParaRPr lang="de-DE" dirty="0"/>
          </a:p>
        </p:txBody>
      </p:sp>
    </p:spTree>
    <p:extLst>
      <p:ext uri="{BB962C8B-B14F-4D97-AF65-F5344CB8AC3E}">
        <p14:creationId xmlns:p14="http://schemas.microsoft.com/office/powerpoint/2010/main" val="2747997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25</a:t>
            </a:fld>
            <a:endParaRPr lang="de-DE" dirty="0"/>
          </a:p>
        </p:txBody>
      </p:sp>
    </p:spTree>
    <p:extLst>
      <p:ext uri="{BB962C8B-B14F-4D97-AF65-F5344CB8AC3E}">
        <p14:creationId xmlns:p14="http://schemas.microsoft.com/office/powerpoint/2010/main" val="513217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400" b="1" i="0" kern="1200" dirty="0">
                <a:solidFill>
                  <a:schemeClr val="tx1"/>
                </a:solidFill>
                <a:effectLst/>
                <a:latin typeface="+mn-lt"/>
                <a:ea typeface="+mn-ea"/>
                <a:cs typeface="+mn-cs"/>
              </a:rPr>
              <a:t>Risk Assessment Informs Scheduling</a:t>
            </a:r>
          </a:p>
          <a:p>
            <a:r>
              <a:rPr lang="en-US" sz="1400" b="0" i="0" kern="1200" dirty="0">
                <a:solidFill>
                  <a:schemeClr val="tx1"/>
                </a:solidFill>
                <a:effectLst/>
                <a:latin typeface="+mn-lt"/>
                <a:ea typeface="+mn-ea"/>
                <a:cs typeface="+mn-cs"/>
              </a:rPr>
              <a:t>Instead we build a project schedule based on sequencing policies. Sequencing policies are based on risk profiles and each work item in the project backlog should have been profiled using a (usually qualitative) risk assessment framework. A very powerful risk dimension is one I call "market risk of change". It is generally described with 5 categories: table stakes; cost reducers; </a:t>
            </a:r>
            <a:r>
              <a:rPr lang="en-US" sz="1400" b="0" i="0" kern="1200" dirty="0" err="1">
                <a:solidFill>
                  <a:schemeClr val="tx1"/>
                </a:solidFill>
                <a:effectLst/>
                <a:latin typeface="+mn-lt"/>
                <a:ea typeface="+mn-ea"/>
                <a:cs typeface="+mn-cs"/>
              </a:rPr>
              <a:t>regulartory</a:t>
            </a:r>
            <a:r>
              <a:rPr lang="en-US" sz="1400" b="0" i="0" kern="1200" dirty="0">
                <a:solidFill>
                  <a:schemeClr val="tx1"/>
                </a:solidFill>
                <a:effectLst/>
                <a:latin typeface="+mn-lt"/>
                <a:ea typeface="+mn-ea"/>
                <a:cs typeface="+mn-cs"/>
              </a:rPr>
              <a:t> changes; spoilers (or catch up); and differentiators. This approach is described in my book, </a:t>
            </a:r>
            <a:r>
              <a:rPr lang="en-US" sz="1400" b="0" i="0" u="none" strike="noStrike" kern="1200" dirty="0">
                <a:solidFill>
                  <a:schemeClr val="tx1"/>
                </a:solidFill>
                <a:effectLst/>
                <a:latin typeface="+mn-lt"/>
                <a:ea typeface="+mn-ea"/>
                <a:cs typeface="+mn-cs"/>
                <a:hlinkClick r:id="rId3"/>
              </a:rPr>
              <a:t>Lessons in Agile Management</a:t>
            </a:r>
            <a:r>
              <a:rPr lang="en-US" sz="1400" b="0" i="0" kern="1200" dirty="0">
                <a:solidFill>
                  <a:schemeClr val="tx1"/>
                </a:solidFill>
                <a:effectLst/>
                <a:latin typeface="+mn-lt"/>
                <a:ea typeface="+mn-ea"/>
                <a:cs typeface="+mn-cs"/>
              </a:rPr>
              <a:t>. Other classes are possible within this categorization scheme. On occasion I will embellish the classifications with others such as "</a:t>
            </a:r>
            <a:r>
              <a:rPr lang="en-US" sz="1400" b="0" i="0" kern="1200" dirty="0" err="1">
                <a:solidFill>
                  <a:schemeClr val="tx1"/>
                </a:solidFill>
                <a:effectLst/>
                <a:latin typeface="+mn-lt"/>
                <a:ea typeface="+mn-ea"/>
                <a:cs typeface="+mn-cs"/>
              </a:rPr>
              <a:t>misdirector</a:t>
            </a:r>
            <a:r>
              <a:rPr lang="en-US" sz="1400" b="0" i="0" kern="1200" dirty="0">
                <a:solidFill>
                  <a:schemeClr val="tx1"/>
                </a:solidFill>
                <a:effectLst/>
                <a:latin typeface="+mn-lt"/>
                <a:ea typeface="+mn-ea"/>
                <a:cs typeface="+mn-cs"/>
              </a:rPr>
              <a:t>". However, the five described here are the most common. The key point is to pick risk dimensions and classification taxonomies that are relevant to your project. This particular classification is useful for projects where the product of the project is a customer deliverable product or service than competes in market of alternative products or services, and may be in a </a:t>
            </a:r>
            <a:r>
              <a:rPr lang="en-US" sz="1400" b="0" i="0" kern="1200" dirty="0" err="1">
                <a:solidFill>
                  <a:schemeClr val="tx1"/>
                </a:solidFill>
                <a:effectLst/>
                <a:latin typeface="+mn-lt"/>
                <a:ea typeface="+mn-ea"/>
                <a:cs typeface="+mn-cs"/>
              </a:rPr>
              <a:t>regularted</a:t>
            </a:r>
            <a:r>
              <a:rPr lang="en-US" sz="1400" b="0" i="0" kern="1200" dirty="0">
                <a:solidFill>
                  <a:schemeClr val="tx1"/>
                </a:solidFill>
                <a:effectLst/>
                <a:latin typeface="+mn-lt"/>
                <a:ea typeface="+mn-ea"/>
                <a:cs typeface="+mn-cs"/>
              </a:rPr>
              <a:t> industry.</a:t>
            </a:r>
          </a:p>
          <a:p>
            <a:r>
              <a:rPr lang="en-US" sz="1400" b="0" i="0" kern="1200" dirty="0">
                <a:solidFill>
                  <a:schemeClr val="tx1"/>
                </a:solidFill>
                <a:effectLst/>
                <a:latin typeface="+mn-lt"/>
                <a:ea typeface="+mn-ea"/>
                <a:cs typeface="+mn-cs"/>
              </a:rPr>
              <a:t>If each feature or requirement for the project is classified using this taxonomy then we can build a schedule for the project by setting policies based on the risk classification.</a:t>
            </a:r>
          </a:p>
          <a:p>
            <a:r>
              <a:rPr lang="en-US" sz="1400" b="0" i="0" kern="1200" dirty="0">
                <a:solidFill>
                  <a:schemeClr val="tx1"/>
                </a:solidFill>
                <a:effectLst/>
                <a:latin typeface="+mn-lt"/>
                <a:ea typeface="+mn-ea"/>
                <a:cs typeface="+mn-cs"/>
              </a:rPr>
              <a:t>Table stakes have no risk of change during the life of the project. As a result they can be started first. While Regulatory changes are table stakes - you can't complete the project without them, they are called out as a separate category because regulations are subject to lobbying and fickleness from governments and regulatory authorities. It may be possible and would be desirable to separate regulatory changes into those which will not change during the life of the project and those which are subject to regulatory review, appeal, or a change in government or regulating authority. The dates of any possible changes should be noted, so that we know when the item ceases to be subject to change. For example, if an election and change of government is known to affect a requirement then the election date should be tagged with the requirement definition.</a:t>
            </a:r>
          </a:p>
          <a:p>
            <a:r>
              <a:rPr lang="en-US" sz="1400" b="0" i="0" kern="1200" dirty="0">
                <a:solidFill>
                  <a:schemeClr val="tx1"/>
                </a:solidFill>
                <a:effectLst/>
                <a:latin typeface="+mn-lt"/>
                <a:ea typeface="+mn-ea"/>
                <a:cs typeface="+mn-cs"/>
              </a:rPr>
              <a:t>As we move up the scale through cost reducers, </a:t>
            </a:r>
            <a:r>
              <a:rPr lang="en-US" sz="1400" b="0" i="0" kern="1200" dirty="0" err="1">
                <a:solidFill>
                  <a:schemeClr val="tx1"/>
                </a:solidFill>
                <a:effectLst/>
                <a:latin typeface="+mn-lt"/>
                <a:ea typeface="+mn-ea"/>
                <a:cs typeface="+mn-cs"/>
              </a:rPr>
              <a:t>spoliers</a:t>
            </a:r>
            <a:r>
              <a:rPr lang="en-US" sz="1400" b="0" i="0" kern="1200" dirty="0">
                <a:solidFill>
                  <a:schemeClr val="tx1"/>
                </a:solidFill>
                <a:effectLst/>
                <a:latin typeface="+mn-lt"/>
                <a:ea typeface="+mn-ea"/>
                <a:cs typeface="+mn-cs"/>
              </a:rPr>
              <a:t> and differentiators the amount of uncertainty about the requirement changes and hence the greater the risk that the definition of the requirement will change or that the need for the item all may change. We do not want to work on items that will be deleted from scope or that may be subject to significant changes. So these items should be deferred until later in the project.</a:t>
            </a:r>
          </a:p>
          <a:p>
            <a:r>
              <a:rPr lang="en-US" sz="1400" b="1" i="0" kern="1200" dirty="0">
                <a:solidFill>
                  <a:schemeClr val="tx1"/>
                </a:solidFill>
                <a:effectLst/>
                <a:latin typeface="+mn-lt"/>
                <a:ea typeface="+mn-ea"/>
                <a:cs typeface="+mn-cs"/>
              </a:rPr>
              <a:t>Create Sequencing &amp; Capacity Allocation Policies</a:t>
            </a:r>
          </a:p>
          <a:p>
            <a:r>
              <a:rPr lang="en-US" sz="1400" b="0" i="0" kern="1200" dirty="0">
                <a:solidFill>
                  <a:schemeClr val="tx1"/>
                </a:solidFill>
                <a:effectLst/>
                <a:latin typeface="+mn-lt"/>
                <a:ea typeface="+mn-ea"/>
                <a:cs typeface="+mn-cs"/>
              </a:rPr>
              <a:t>If there is no risk that the project delivery date will be brought forward then we would sequence all table stakes, then all cost reducers, then all spoilers, then all differentiators. Regulatory changes would be scheduled as soon as we know they are no longer subject to change prior to the project delivery date. Projects where there is no risk of the delivery date coming forward are usually regulatory in nature or are related to a seasonal business or industry, common in the clothing, apparel and fashion industry, for example, or a major event such as the World Cup or Olympic Games. So if we have a project of this nature, and we have our requirements assessed for the market risk of change then we can write a simple policy definition for sequencing work through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Items of the same category, e.g. cost reducers, can be done in any order, there is no risk management benefit from prioritizing them or sequencing them in any finer detail. This is true only if market risk of change is the only risk dimension we care to manage. Typically we would have other risk dimensions to consider so the policies will be more complicated than described here.</a:t>
            </a:r>
          </a:p>
          <a:p>
            <a:r>
              <a:rPr lang="en-US" sz="1400" b="0" i="0" kern="1200" dirty="0">
                <a:solidFill>
                  <a:schemeClr val="tx1"/>
                </a:solidFill>
                <a:effectLst/>
                <a:latin typeface="+mn-lt"/>
                <a:ea typeface="+mn-ea"/>
                <a:cs typeface="+mn-cs"/>
              </a:rPr>
              <a:t>If there is a risk that the delivery date may be brought forward, typical of commercial product or service projects, then we should hedge this risk. The most value is in the differentiators or the spoilers, depending on strategy and market positioning, so we should hedge the risk of moving the delivery date forward by allocating capacity in our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to higher value, higher risk items. We can facilitate this by segmenting our requirements. If our product or service targets multiple market segments or personas then each requirement should be tagged by the segment or persona it supports. We should ask our marketing people to prioritize or sequence the market segments or personas based on their preferences - most likely based on current market objectives. If for example, we hope to grow our market share by </a:t>
            </a:r>
            <a:r>
              <a:rPr lang="en-US" sz="1400" b="0" i="0" kern="1200" dirty="0" err="1">
                <a:solidFill>
                  <a:schemeClr val="tx1"/>
                </a:solidFill>
                <a:effectLst/>
                <a:latin typeface="+mn-lt"/>
                <a:ea typeface="+mn-ea"/>
                <a:cs typeface="+mn-cs"/>
              </a:rPr>
              <a:t>targetting</a:t>
            </a:r>
            <a:r>
              <a:rPr lang="en-US" sz="1400" b="0" i="0" kern="1200" dirty="0">
                <a:solidFill>
                  <a:schemeClr val="tx1"/>
                </a:solidFill>
                <a:effectLst/>
                <a:latin typeface="+mn-lt"/>
                <a:ea typeface="+mn-ea"/>
                <a:cs typeface="+mn-cs"/>
              </a:rPr>
              <a:t> teenagers, then the segment or persona for the teenager will be given priority. In addition, we should create policy to </a:t>
            </a:r>
            <a:r>
              <a:rPr lang="en-US" sz="1400" b="0" i="0" kern="1200" dirty="0" err="1">
                <a:solidFill>
                  <a:schemeClr val="tx1"/>
                </a:solidFill>
                <a:effectLst/>
                <a:latin typeface="+mn-lt"/>
                <a:ea typeface="+mn-ea"/>
                <a:cs typeface="+mn-cs"/>
              </a:rPr>
              <a:t>alllocate</a:t>
            </a:r>
            <a:r>
              <a:rPr lang="en-US" sz="1400" b="0" i="0" kern="1200" dirty="0">
                <a:solidFill>
                  <a:schemeClr val="tx1"/>
                </a:solidFill>
                <a:effectLst/>
                <a:latin typeface="+mn-lt"/>
                <a:ea typeface="+mn-ea"/>
                <a:cs typeface="+mn-cs"/>
              </a:rPr>
              <a:t> capacity on a sliding scale during the project lifecycle. For example, we may want 80% allocated to table stakes initially, falling to 0% before project completion, while only 10% is allocated to differentiators at the beginning, growing to 80% by the end of the project. This capacity allocation affects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in the system and provides specific pull signals telling us what type of requirement to pull at any given time.</a:t>
            </a:r>
          </a:p>
          <a:p>
            <a:r>
              <a:rPr lang="en-US" sz="1400" b="1" i="0" kern="1200" dirty="0">
                <a:solidFill>
                  <a:schemeClr val="tx1"/>
                </a:solidFill>
                <a:effectLst/>
                <a:latin typeface="+mn-lt"/>
                <a:ea typeface="+mn-ea"/>
                <a:cs typeface="+mn-cs"/>
              </a:rPr>
              <a:t>Risk Is A Multi-Dimensional Problem</a:t>
            </a:r>
          </a:p>
          <a:p>
            <a:r>
              <a:rPr lang="en-US" sz="1400" b="0" i="0" kern="1200" dirty="0">
                <a:solidFill>
                  <a:schemeClr val="tx1"/>
                </a:solidFill>
                <a:effectLst/>
                <a:latin typeface="+mn-lt"/>
                <a:ea typeface="+mn-ea"/>
                <a:cs typeface="+mn-cs"/>
              </a:rPr>
              <a:t>Of course, this blog post is only looking at a single risk dimension and risk is a multi-dimensional problem on most projects. The qualitative risk assessment framework fills a full day of the Managing Risk Masterclass and some of its contents fill around 25% of the Advanced Practitioner curriculum classes on Scaling with Kanban, or Project Management with Kanban. There is a lot to learn and a lot to consider in this field, so typically, our scheduling policies are more complex than </a:t>
            </a:r>
            <a:r>
              <a:rPr lang="en-US" sz="1400" b="0" i="0" kern="1200" dirty="0" err="1">
                <a:solidFill>
                  <a:schemeClr val="tx1"/>
                </a:solidFill>
                <a:effectLst/>
                <a:latin typeface="+mn-lt"/>
                <a:ea typeface="+mn-ea"/>
                <a:cs typeface="+mn-cs"/>
              </a:rPr>
              <a:t>decsribed</a:t>
            </a:r>
            <a:r>
              <a:rPr lang="en-US" sz="1400" b="0" i="0" kern="1200" dirty="0">
                <a:solidFill>
                  <a:schemeClr val="tx1"/>
                </a:solidFill>
                <a:effectLst/>
                <a:latin typeface="+mn-lt"/>
                <a:ea typeface="+mn-ea"/>
                <a:cs typeface="+mn-cs"/>
              </a:rPr>
              <a:t> above. For example, we might consider technical risk. If an item is a differentiator but also technically risky - we have never done it before and don't know how to do it - then we might have a policy that states items of this category should be split into two. The first should be a prototype (or "spike") to determine viability, this item should be scheduled early in the project to provide us with useful information. The second item from the split should be the high fidelity feature based on the new technical capability. This differentiating feature should be deferred until late in the project.</a:t>
            </a:r>
          </a:p>
          <a:p>
            <a:r>
              <a:rPr lang="en-US" sz="1400" b="1" i="0" kern="1200" dirty="0">
                <a:solidFill>
                  <a:schemeClr val="tx1"/>
                </a:solidFill>
                <a:effectLst/>
                <a:latin typeface="+mn-lt"/>
                <a:ea typeface="+mn-ea"/>
                <a:cs typeface="+mn-cs"/>
              </a:rPr>
              <a:t>Policy-Based Scheduling Is More Powerful Than Traditional Backlog Prioritization</a:t>
            </a:r>
          </a:p>
          <a:p>
            <a:r>
              <a:rPr lang="en-US" sz="1400" b="0" i="0" kern="1200" dirty="0">
                <a:solidFill>
                  <a:schemeClr val="tx1"/>
                </a:solidFill>
                <a:effectLst/>
                <a:latin typeface="+mn-lt"/>
                <a:ea typeface="+mn-ea"/>
                <a:cs typeface="+mn-cs"/>
              </a:rPr>
              <a:t>There is no need to sequence every item in the scope of a project. In fact individual items should not be sequenced. A small set of policies based on risk assessment will guide selection of items as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signals indicate capacity to start an item. This set of policies is easier to maintain than a prioritized project backlog and is more powerful as a risk management tool. It is easy to explain why a policy was written and if circumstances change, it should be self-evident when policies need to change. Policy changes will immediately affect new selection decisions for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There is no need to maintain the project backlog. All that is required is that items in the project scope are assessed for risks at the time of commitment and that the project scheduling policies are maintained based on the risk management approach advocated by the project manager.</a:t>
            </a:r>
          </a:p>
          <a:p>
            <a:endParaRPr lang="en-US"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26</a:t>
            </a:fld>
            <a:endParaRPr lang="de-DE" dirty="0"/>
          </a:p>
        </p:txBody>
      </p:sp>
    </p:spTree>
    <p:extLst>
      <p:ext uri="{BB962C8B-B14F-4D97-AF65-F5344CB8AC3E}">
        <p14:creationId xmlns:p14="http://schemas.microsoft.com/office/powerpoint/2010/main" val="34213794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27</a:t>
            </a:fld>
            <a:endParaRPr lang="de-DE" dirty="0"/>
          </a:p>
        </p:txBody>
      </p:sp>
    </p:spTree>
    <p:extLst>
      <p:ext uri="{BB962C8B-B14F-4D97-AF65-F5344CB8AC3E}">
        <p14:creationId xmlns:p14="http://schemas.microsoft.com/office/powerpoint/2010/main" val="394038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0000" lnSpcReduction="20000"/>
          </a:bodyPr>
          <a:lstStyle/>
          <a:p>
            <a:r>
              <a:rPr lang="en-US" sz="1400" b="1" i="0" kern="1200" dirty="0">
                <a:solidFill>
                  <a:schemeClr val="tx1"/>
                </a:solidFill>
                <a:effectLst/>
                <a:latin typeface="+mn-lt"/>
                <a:ea typeface="+mn-ea"/>
                <a:cs typeface="+mn-cs"/>
              </a:rPr>
              <a:t>Statistical Enablers For Project Forecasting</a:t>
            </a:r>
          </a:p>
          <a:p>
            <a:r>
              <a:rPr lang="en-US" sz="1400" b="0" i="0" kern="1200" dirty="0">
                <a:solidFill>
                  <a:schemeClr val="tx1"/>
                </a:solidFill>
                <a:effectLst/>
                <a:latin typeface="+mn-lt"/>
                <a:ea typeface="+mn-ea"/>
                <a:cs typeface="+mn-cs"/>
              </a:rPr>
              <a:t>There are two key ideas that enable forecasting projects in Kanban: the first is the lead time distribution for work pulled through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and the second is the Little's Law equation from queuing theory.</a:t>
            </a:r>
          </a:p>
          <a:p>
            <a:r>
              <a:rPr lang="en-US" sz="1400" b="0" i="0" kern="1200" dirty="0">
                <a:solidFill>
                  <a:schemeClr val="tx1"/>
                </a:solidFill>
                <a:effectLst/>
                <a:latin typeface="+mn-lt"/>
                <a:ea typeface="+mn-ea"/>
                <a:cs typeface="+mn-cs"/>
              </a:rPr>
              <a:t>Figure 1. Lead Time Distribution</a:t>
            </a:r>
          </a:p>
          <a:p>
            <a:r>
              <a:rPr lang="en-US" sz="1400" b="0" i="0" kern="1200" dirty="0">
                <a:solidFill>
                  <a:schemeClr val="tx1"/>
                </a:solidFill>
                <a:effectLst/>
                <a:latin typeface="+mn-lt"/>
                <a:ea typeface="+mn-ea"/>
                <a:cs typeface="+mn-cs"/>
              </a:rPr>
              <a:t>Figure 1 shows a lead time distribution for work items (typically, project features or requirements) flowing through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To use a historical lead time distribution like this we need to understand a few assumptions and be sure we've chosen our data correctly. We must also believe that our future observed capability will be similar to past performance. This is particularly true in environments with low flow efficiency where the individual's skill and capability, the technical practices used, nor the size or complexity of the requirements have a significant influence on the lead time. Hence, in low flow efficiency environments, we can change the people, dramatically change the method of capturing the requirements and change the technical working practices while observed lead time distribution is not significantly affected. In higher flow efficiency environments we'd want to pay attention to keeping the skills and experience of the individuals fairly similar to those involved when we </a:t>
            </a:r>
            <a:r>
              <a:rPr lang="en-US" sz="1400" b="0" i="0" kern="1200" dirty="0" err="1">
                <a:solidFill>
                  <a:schemeClr val="tx1"/>
                </a:solidFill>
                <a:effectLst/>
                <a:latin typeface="+mn-lt"/>
                <a:ea typeface="+mn-ea"/>
                <a:cs typeface="+mn-cs"/>
              </a:rPr>
              <a:t>capatured</a:t>
            </a:r>
            <a:r>
              <a:rPr lang="en-US" sz="1400" b="0" i="0" kern="1200" dirty="0">
                <a:solidFill>
                  <a:schemeClr val="tx1"/>
                </a:solidFill>
                <a:effectLst/>
                <a:latin typeface="+mn-lt"/>
                <a:ea typeface="+mn-ea"/>
                <a:cs typeface="+mn-cs"/>
              </a:rPr>
              <a:t> our historical data, and to keep the working practices and the methods of analysis and requirements development fairly similar. This should insure that we can expect lead time distributions in future that are sufficiently similar to our existing data that we can reliably use the historical data for a forecast.</a:t>
            </a:r>
          </a:p>
          <a:p>
            <a:r>
              <a:rPr lang="en-US" sz="1400" b="0" i="0" kern="1200" dirty="0">
                <a:solidFill>
                  <a:schemeClr val="tx1"/>
                </a:solidFill>
                <a:effectLst/>
                <a:latin typeface="+mn-lt"/>
                <a:ea typeface="+mn-ea"/>
                <a:cs typeface="+mn-cs"/>
              </a:rPr>
              <a:t>Secondly, we need single modal data for a good forecast. To get single modal data for our lead time distribution, we need separate distribution curves for work of different types or classes of risk. Hence, risk assessment of the requirements and clustering and filtering of historical data by risk categories is a key to producing a good forecast.</a:t>
            </a:r>
          </a:p>
          <a:p>
            <a:r>
              <a:rPr lang="en-US" sz="1400" b="0" i="0" kern="1200" dirty="0">
                <a:solidFill>
                  <a:schemeClr val="tx1"/>
                </a:solidFill>
                <a:effectLst/>
                <a:latin typeface="+mn-lt"/>
                <a:ea typeface="+mn-ea"/>
                <a:cs typeface="+mn-cs"/>
              </a:rPr>
              <a:t>Thirdly, we need to know how far back historically we should sample our lead time histogram to create our best fit distribution curve. This is where a lead time run chart comes in handy. We can observe changes to the system design in  the run chart data in terms of the mean value and the spread of variation of the data points. If there are discontinuities, usually associated with system design changes (hopefully, improvements) then we only wish to sample as far back as the point where the mean and spread of variation changed. In other words, we want a histogram of data that reflects current conditions and capability unpolluted with older data points. Another way to find this point in time is to monitor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liquidity and look for dates where the liquidity level changed significantly. Such a date would provide the historical back stop point for sampling data for our histogram.</a:t>
            </a:r>
          </a:p>
          <a:p>
            <a:r>
              <a:rPr lang="en-US" sz="1400" b="0" i="0" kern="1200" dirty="0">
                <a:solidFill>
                  <a:schemeClr val="tx1"/>
                </a:solidFill>
                <a:effectLst/>
                <a:latin typeface="+mn-lt"/>
                <a:ea typeface="+mn-ea"/>
                <a:cs typeface="+mn-cs"/>
              </a:rPr>
              <a:t>Once, we have a histogram for each cluster of risks (classes of service) or each type of work within the project scope, and assuming out project scope and requirements are tagged by type or risk category, as discussed in part 2 of this series, then we have the ability to forecast our project schedule using Little's Law.</a:t>
            </a:r>
          </a:p>
          <a:p>
            <a:r>
              <a:rPr lang="en-US" sz="1400" b="0" i="0" kern="1200" dirty="0">
                <a:solidFill>
                  <a:schemeClr val="tx1"/>
                </a:solidFill>
                <a:effectLst/>
                <a:latin typeface="+mn-lt"/>
                <a:ea typeface="+mn-ea"/>
                <a:cs typeface="+mn-cs"/>
              </a:rPr>
              <a:t>Figure 2 Little's Law</a:t>
            </a:r>
          </a:p>
          <a:p>
            <a:r>
              <a:rPr lang="en-US" sz="1400" b="0" i="0" kern="1200" dirty="0">
                <a:solidFill>
                  <a:schemeClr val="tx1"/>
                </a:solidFill>
                <a:effectLst/>
                <a:latin typeface="+mn-lt"/>
                <a:ea typeface="+mn-ea"/>
                <a:cs typeface="+mn-cs"/>
              </a:rPr>
              <a:t>The Kanban variant of Little's Law states that the mean delivery rate of work items leaving the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is equal to the number of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in the system (the WIP limit) divided by the mean lead time through the system. Hence, if we know the WIP limit of our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and we know the mean of our lead time distribution, we can calculate how quickly our completed work will arrive ready for delivery at the end of the project.</a:t>
            </a:r>
          </a:p>
          <a:p>
            <a:r>
              <a:rPr lang="en-US" sz="1400" b="1" i="0" kern="1200" dirty="0">
                <a:solidFill>
                  <a:schemeClr val="tx1"/>
                </a:solidFill>
                <a:effectLst/>
                <a:latin typeface="+mn-lt"/>
                <a:ea typeface="+mn-ea"/>
                <a:cs typeface="+mn-cs"/>
              </a:rPr>
              <a:t>Building A Schedule Forecast</a:t>
            </a:r>
          </a:p>
          <a:p>
            <a:r>
              <a:rPr lang="en-US" sz="1400" b="0" i="0" kern="1200" dirty="0">
                <a:solidFill>
                  <a:schemeClr val="tx1"/>
                </a:solidFill>
                <a:effectLst/>
                <a:latin typeface="+mn-lt"/>
                <a:ea typeface="+mn-ea"/>
                <a:cs typeface="+mn-cs"/>
              </a:rPr>
              <a:t>Figure 3 shows a simple three phase model that we often use for projects of medium to large scale. This model has been shown to be effective for projects from 6 weeks long to multiple years in duration. The parameters in the model are my own personal choices and you might like to vary your parameters but 3 phases is probably sufficient. I assume 20% of the timeline for phase 1 - a period of relatively low flow efficiency. The next 60% of the timeline is phase 2 - a period of high flow efficiency, some </a:t>
            </a:r>
            <a:r>
              <a:rPr lang="en-US" sz="1400" b="0" i="0" kern="1200" dirty="0" err="1">
                <a:solidFill>
                  <a:schemeClr val="tx1"/>
                </a:solidFill>
                <a:effectLst/>
                <a:latin typeface="+mn-lt"/>
                <a:ea typeface="+mn-ea"/>
                <a:cs typeface="+mn-cs"/>
              </a:rPr>
              <a:t>Agilists</a:t>
            </a:r>
            <a:r>
              <a:rPr lang="en-US" sz="1400" b="0" i="0" kern="1200" dirty="0">
                <a:solidFill>
                  <a:schemeClr val="tx1"/>
                </a:solidFill>
                <a:effectLst/>
                <a:latin typeface="+mn-lt"/>
                <a:ea typeface="+mn-ea"/>
                <a:cs typeface="+mn-cs"/>
              </a:rPr>
              <a:t> refer to this as "hyper-productivity". We end with a period of lower flow efficiency for the remaining 20% of the timeline. I first documented this model in my 2003 book, Agile Management for Software Engineering. The probabilistic forecasting technique described here predates Kanban. However, the use of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systems makes the forecast so much more accurate by improving the consistency of the lead time.</a:t>
            </a:r>
          </a:p>
          <a:p>
            <a:r>
              <a:rPr lang="en-US" sz="1400" b="0" i="0" kern="1200" dirty="0">
                <a:solidFill>
                  <a:schemeClr val="tx1"/>
                </a:solidFill>
                <a:effectLst/>
                <a:latin typeface="+mn-lt"/>
                <a:ea typeface="+mn-ea"/>
                <a:cs typeface="+mn-cs"/>
              </a:rPr>
              <a:t>Figure 3. 3 Phase Project Schedule Forecast</a:t>
            </a:r>
          </a:p>
          <a:p>
            <a:r>
              <a:rPr lang="en-US" sz="1400" b="0" i="0" kern="1200" dirty="0" err="1">
                <a:solidFill>
                  <a:schemeClr val="tx1"/>
                </a:solidFill>
                <a:effectLst/>
                <a:latin typeface="+mn-lt"/>
                <a:ea typeface="+mn-ea"/>
                <a:cs typeface="+mn-cs"/>
              </a:rPr>
              <a:t>FIgure</a:t>
            </a:r>
            <a:r>
              <a:rPr lang="en-US" sz="1400" b="0" i="0" kern="1200" dirty="0">
                <a:solidFill>
                  <a:schemeClr val="tx1"/>
                </a:solidFill>
                <a:effectLst/>
                <a:latin typeface="+mn-lt"/>
                <a:ea typeface="+mn-ea"/>
                <a:cs typeface="+mn-cs"/>
              </a:rPr>
              <a:t> 3 assumes a project with </a:t>
            </a:r>
            <a:r>
              <a:rPr lang="en-US" sz="1400" b="0" i="0" kern="1200" dirty="0" err="1">
                <a:solidFill>
                  <a:schemeClr val="tx1"/>
                </a:solidFill>
                <a:effectLst/>
                <a:latin typeface="+mn-lt"/>
                <a:ea typeface="+mn-ea"/>
                <a:cs typeface="+mn-cs"/>
              </a:rPr>
              <a:t>homogenuous</a:t>
            </a:r>
            <a:r>
              <a:rPr lang="en-US" sz="1400" b="0" i="0" kern="1200" dirty="0">
                <a:solidFill>
                  <a:schemeClr val="tx1"/>
                </a:solidFill>
                <a:effectLst/>
                <a:latin typeface="+mn-lt"/>
                <a:ea typeface="+mn-ea"/>
                <a:cs typeface="+mn-cs"/>
              </a:rPr>
              <a:t> requirements - in other words requirements that are all of the same type and of the same class of risk. What do I mean by this? If for example our requirements are all captured in the same way, for example, User Stories, we might treat them as all of the same type. If some have a vendor dependency while others don't we would typically see multi-modal data in our lead time distribution because the vendor dependency causes a delay and longer lead times result. It would be wrong in such a case to treat all the requirements </a:t>
            </a:r>
            <a:r>
              <a:rPr lang="en-US" sz="1400" b="0" i="0" kern="1200" dirty="0" err="1">
                <a:solidFill>
                  <a:schemeClr val="tx1"/>
                </a:solidFill>
                <a:effectLst/>
                <a:latin typeface="+mn-lt"/>
                <a:ea typeface="+mn-ea"/>
                <a:cs typeface="+mn-cs"/>
              </a:rPr>
              <a:t>homogenuously</a:t>
            </a:r>
            <a:r>
              <a:rPr lang="en-US" sz="1400" b="0" i="0" kern="1200" dirty="0">
                <a:solidFill>
                  <a:schemeClr val="tx1"/>
                </a:solidFill>
                <a:effectLst/>
                <a:latin typeface="+mn-lt"/>
                <a:ea typeface="+mn-ea"/>
                <a:cs typeface="+mn-cs"/>
              </a:rPr>
              <a:t> and hence we would want to filter for the risk of vendor dependency or not. So we'd want our requirements tagged to show whether they were vendor dependent or not. So we would no longer have </a:t>
            </a:r>
            <a:r>
              <a:rPr lang="en-US" sz="1400" b="0" i="0" kern="1200" dirty="0" err="1">
                <a:solidFill>
                  <a:schemeClr val="tx1"/>
                </a:solidFill>
                <a:effectLst/>
                <a:latin typeface="+mn-lt"/>
                <a:ea typeface="+mn-ea"/>
                <a:cs typeface="+mn-cs"/>
              </a:rPr>
              <a:t>homogenuous</a:t>
            </a:r>
            <a:r>
              <a:rPr lang="en-US" sz="1400" b="0" i="0" kern="1200" dirty="0">
                <a:solidFill>
                  <a:schemeClr val="tx1"/>
                </a:solidFill>
                <a:effectLst/>
                <a:latin typeface="+mn-lt"/>
                <a:ea typeface="+mn-ea"/>
                <a:cs typeface="+mn-cs"/>
              </a:rPr>
              <a:t> requirements, we'd have two different classes and we'd need to simulate each separately.</a:t>
            </a:r>
          </a:p>
          <a:p>
            <a:r>
              <a:rPr lang="en-US" sz="1400" b="1" i="0" kern="1200" dirty="0">
                <a:solidFill>
                  <a:schemeClr val="tx1"/>
                </a:solidFill>
                <a:effectLst/>
                <a:latin typeface="+mn-lt"/>
                <a:ea typeface="+mn-ea"/>
                <a:cs typeface="+mn-cs"/>
              </a:rPr>
              <a:t>Using Capacity Allocation To Manage Requirements </a:t>
            </a:r>
            <a:r>
              <a:rPr lang="en-US" sz="1400" b="1" i="0" kern="1200" dirty="0" err="1">
                <a:solidFill>
                  <a:schemeClr val="tx1"/>
                </a:solidFill>
                <a:effectLst/>
                <a:latin typeface="+mn-lt"/>
                <a:ea typeface="+mn-ea"/>
                <a:cs typeface="+mn-cs"/>
              </a:rPr>
              <a:t>RIsks</a:t>
            </a:r>
            <a:endParaRPr lang="en-US" sz="1400" b="1"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For each separate batch of requirements by class or type, we would build a simulation. For example, if we have regulatory requirements as described in part 2 of this series then we would want to forecast those separately from the non-regulatory work within the project scope. As discussed in part 2, regulatory requirements typically have fixed delivery dates and the project delivery date is typically tied to the regulatory compliance date. Hence, we have a batch of regulatory requirements to be delivered before the end of the project. This gives us an opportunity to introduce a capacity allocation in our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to pull regulatory requirements at a steady pace throughout the lifetime of the project. We know the size of the batch of regulatory </a:t>
            </a:r>
            <a:r>
              <a:rPr lang="en-US" sz="1400" b="0" i="0" kern="1200" dirty="0" err="1">
                <a:solidFill>
                  <a:schemeClr val="tx1"/>
                </a:solidFill>
                <a:effectLst/>
                <a:latin typeface="+mn-lt"/>
                <a:ea typeface="+mn-ea"/>
                <a:cs typeface="+mn-cs"/>
              </a:rPr>
              <a:t>requirments</a:t>
            </a:r>
            <a:r>
              <a:rPr lang="en-US" sz="1400" b="0" i="0" kern="1200" dirty="0">
                <a:solidFill>
                  <a:schemeClr val="tx1"/>
                </a:solidFill>
                <a:effectLst/>
                <a:latin typeface="+mn-lt"/>
                <a:ea typeface="+mn-ea"/>
                <a:cs typeface="+mn-cs"/>
              </a:rPr>
              <a:t>. We know the delivery date. We know today's date. So we can calculate a required mean delivery rate. We know the lead time distribution for pulling regulatory requirements through our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From these parameters we can calculate a WIP limit for regulatory requirements. This will become our capacity allocation within the whole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system. We might design a lane or use a color of ticket to signify regulatory requirements on our visual board. We would set a WIP limit for tickets of that color or in that lane. Effectively, we have created a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sub-system designed to pull the regulatory requirements at the pace needed, starting now and insuring delivery of all of them before the deadline for the project.</a:t>
            </a:r>
          </a:p>
          <a:p>
            <a:r>
              <a:rPr lang="en-US" sz="1400" b="0" i="0" kern="1200" dirty="0">
                <a:solidFill>
                  <a:schemeClr val="tx1"/>
                </a:solidFill>
                <a:effectLst/>
                <a:latin typeface="+mn-lt"/>
                <a:ea typeface="+mn-ea"/>
                <a:cs typeface="+mn-cs"/>
              </a:rPr>
              <a:t>Should we sequence our regulatory requirements? As discussed in part 2, it depends whether or not some of our regulatory requirements are still subject to change - due to lobbying, fickleness of the regulator, or a change in political leadership. If not, then our regulatory requirements are </a:t>
            </a:r>
            <a:r>
              <a:rPr lang="en-US" sz="1400" b="0" i="0" kern="1200" dirty="0" err="1">
                <a:solidFill>
                  <a:schemeClr val="tx1"/>
                </a:solidFill>
                <a:effectLst/>
                <a:latin typeface="+mn-lt"/>
                <a:ea typeface="+mn-ea"/>
                <a:cs typeface="+mn-cs"/>
              </a:rPr>
              <a:t>homogenuous</a:t>
            </a:r>
            <a:r>
              <a:rPr lang="en-US" sz="1400" b="0" i="0" kern="1200" dirty="0">
                <a:solidFill>
                  <a:schemeClr val="tx1"/>
                </a:solidFill>
                <a:effectLst/>
                <a:latin typeface="+mn-lt"/>
                <a:ea typeface="+mn-ea"/>
                <a:cs typeface="+mn-cs"/>
              </a:rPr>
              <a:t> from a business risk perspective and we can pull them in any order we like. There is no need to sequence them. If some of them are still subject to change then those should be deferred until later in the project. At the beginning and through the early phases of the project we should sequence and select requirements that we know are stable, while deferring unstable requirements until any ambiguity is resolved.</a:t>
            </a:r>
          </a:p>
          <a:p>
            <a:endParaRPr lang="en-US" sz="14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7D8C2C35-2B8A-446E-BEC0-FD36716C29AC}" type="slidenum">
              <a:rPr lang="de-DE" smtClean="0"/>
              <a:pPr/>
              <a:t>28</a:t>
            </a:fld>
            <a:endParaRPr lang="de-DE" dirty="0"/>
          </a:p>
        </p:txBody>
      </p:sp>
    </p:spTree>
    <p:extLst>
      <p:ext uri="{BB962C8B-B14F-4D97-AF65-F5344CB8AC3E}">
        <p14:creationId xmlns:p14="http://schemas.microsoft.com/office/powerpoint/2010/main" val="38764873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31.png"/><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9.xml"/><Relationship Id="rId5" Type="http://schemas.openxmlformats.org/officeDocument/2006/relationships/image" Target="../media/image37.gif"/><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aker"/>
          <p:cNvSpPr>
            <a:spLocks noGrp="1"/>
          </p:cNvSpPr>
          <p:nvPr>
            <p:ph type="subTitle" idx="1"/>
          </p:nvPr>
        </p:nvSpPr>
        <p:spPr/>
        <p:txBody>
          <a:bodyPr/>
          <a:lstStyle/>
          <a:p>
            <a:r>
              <a:rPr lang="en-US" dirty="0"/>
              <a:t>Agile &amp; DevOps Competency Center, SAP</a:t>
            </a:r>
          </a:p>
          <a:p>
            <a:pPr lvl="0"/>
            <a:r>
              <a:rPr lang="en-US" dirty="0"/>
              <a:t>April 08, 2019</a:t>
            </a:r>
          </a:p>
        </p:txBody>
      </p:sp>
      <p:sp>
        <p:nvSpPr>
          <p:cNvPr id="7" name="Title"/>
          <p:cNvSpPr>
            <a:spLocks noGrp="1"/>
          </p:cNvSpPr>
          <p:nvPr>
            <p:ph type="title"/>
          </p:nvPr>
        </p:nvSpPr>
        <p:spPr bwMode="invGray"/>
        <p:txBody>
          <a:bodyPr/>
          <a:lstStyle/>
          <a:p>
            <a:r>
              <a:rPr lang="en-US" dirty="0"/>
              <a:t>Introduction to</a:t>
            </a:r>
            <a:br>
              <a:rPr lang="en-US" dirty="0"/>
            </a:br>
            <a:r>
              <a:rPr lang="en-US" dirty="0">
                <a:solidFill>
                  <a:schemeClr val="accent1"/>
                </a:solidFill>
              </a:rPr>
              <a:t>Lean</a:t>
            </a:r>
            <a:r>
              <a:rPr lang="en-US" dirty="0"/>
              <a:t> </a:t>
            </a:r>
            <a:r>
              <a:rPr lang="en-US" dirty="0">
                <a:solidFill>
                  <a:schemeClr val="accent1"/>
                </a:solidFill>
              </a:rPr>
              <a:t>Kanban systems</a:t>
            </a:r>
            <a:endParaRPr lang="de-DE" dirty="0">
              <a:solidFill>
                <a:schemeClr val="accent1"/>
              </a:solidFill>
            </a:endParaRPr>
          </a:p>
        </p:txBody>
      </p:sp>
      <p:pic>
        <p:nvPicPr>
          <p:cNvPr id="6" name="Illustration" descr="Example of an illustration" title="Illustration for title slide"/>
          <p:cNvPicPr>
            <a:picLocks noGrp="1" noChangeAspect="1"/>
          </p:cNvPicPr>
          <p:nvPr>
            <p:ph type="pic" sz="quarter" idx="12"/>
          </p:nvPr>
        </p:nvPicPr>
        <p:blipFill>
          <a:blip r:embed="rId2"/>
          <a:srcRect t="3106" b="3106"/>
          <a:stretch>
            <a:fillRect/>
          </a:stretch>
        </p:blipFill>
        <p:spPr bwMode="invGray"/>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itle"/>
          <p:cNvSpPr>
            <a:spLocks noGrp="1"/>
          </p:cNvSpPr>
          <p:nvPr>
            <p:ph type="title"/>
          </p:nvPr>
        </p:nvSpPr>
        <p:spPr>
          <a:xfrm>
            <a:off x="645305" y="959850"/>
            <a:ext cx="11186476" cy="369332"/>
          </a:xfrm>
        </p:spPr>
        <p:txBody>
          <a:bodyPr/>
          <a:lstStyle/>
          <a:p>
            <a:r>
              <a:rPr lang="en-US" dirty="0"/>
              <a:t>Limit WIP</a:t>
            </a:r>
          </a:p>
        </p:txBody>
      </p:sp>
      <p:sp>
        <p:nvSpPr>
          <p:cNvPr id="596" name="Text Placeholder">
            <a:extLst>
              <a:ext uri="{FF2B5EF4-FFF2-40B4-BE49-F238E27FC236}">
                <a16:creationId xmlns:a16="http://schemas.microsoft.com/office/drawing/2014/main" id="{9CE042BC-3C72-1441-BD93-3893D497E204}"/>
              </a:ext>
            </a:extLst>
          </p:cNvPr>
          <p:cNvSpPr txBox="1">
            <a:spLocks/>
          </p:cNvSpPr>
          <p:nvPr/>
        </p:nvSpPr>
        <p:spPr>
          <a:xfrm>
            <a:off x="504000" y="1620000"/>
            <a:ext cx="5772514"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WIP means all the work that you have going on right now. From commitment point until delivery point.</a:t>
            </a:r>
          </a:p>
          <a:p>
            <a:pPr lvl="1"/>
            <a:endParaRPr lang="en-US" dirty="0"/>
          </a:p>
          <a:p>
            <a:pPr lvl="1"/>
            <a:r>
              <a:rPr lang="en-US" dirty="0"/>
              <a:t>Limit WIP to secure flow</a:t>
            </a:r>
          </a:p>
          <a:p>
            <a:pPr lvl="1"/>
            <a:endParaRPr lang="en-US" dirty="0"/>
          </a:p>
          <a:p>
            <a:pPr lvl="1"/>
            <a:r>
              <a:rPr lang="en-US" dirty="0"/>
              <a:t>Set WIP limit – pick a number and try it out ( then learn and adjust )</a:t>
            </a:r>
          </a:p>
          <a:p>
            <a:pPr lvl="1"/>
            <a:endParaRPr lang="en-US" dirty="0"/>
          </a:p>
          <a:p>
            <a:pPr lvl="1"/>
            <a:r>
              <a:rPr lang="en-US" dirty="0"/>
              <a:t>WIP per column. Avoid per whole board as least initially. Based on the processing time of each time.</a:t>
            </a:r>
          </a:p>
          <a:p>
            <a:pPr lvl="1"/>
            <a:endParaRPr lang="en-US" dirty="0"/>
          </a:p>
          <a:p>
            <a:pPr lvl="1"/>
            <a:r>
              <a:rPr lang="en-US" dirty="0"/>
              <a:t>Stop starting, start finishing!</a:t>
            </a:r>
          </a:p>
          <a:p>
            <a:pPr lvl="1"/>
            <a:endParaRPr lang="en-US" dirty="0"/>
          </a:p>
        </p:txBody>
      </p:sp>
      <p:pic>
        <p:nvPicPr>
          <p:cNvPr id="4" name="Picture 3">
            <a:extLst>
              <a:ext uri="{FF2B5EF4-FFF2-40B4-BE49-F238E27FC236}">
                <a16:creationId xmlns:a16="http://schemas.microsoft.com/office/drawing/2014/main" id="{106A9AF2-D4C7-8B41-B522-81812C622329}"/>
              </a:ext>
            </a:extLst>
          </p:cNvPr>
          <p:cNvPicPr>
            <a:picLocks noChangeAspect="1"/>
          </p:cNvPicPr>
          <p:nvPr/>
        </p:nvPicPr>
        <p:blipFill>
          <a:blip r:embed="rId2"/>
          <a:stretch>
            <a:fillRect/>
          </a:stretch>
        </p:blipFill>
        <p:spPr>
          <a:xfrm>
            <a:off x="7104163" y="1899996"/>
            <a:ext cx="4587012" cy="3058008"/>
          </a:xfrm>
          <a:prstGeom prst="rect">
            <a:avLst/>
          </a:prstGeom>
        </p:spPr>
      </p:pic>
    </p:spTree>
    <p:extLst>
      <p:ext uri="{BB962C8B-B14F-4D97-AF65-F5344CB8AC3E}">
        <p14:creationId xmlns:p14="http://schemas.microsoft.com/office/powerpoint/2010/main" val="37658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645305" y="959850"/>
            <a:ext cx="11186476" cy="369332"/>
          </a:xfrm>
        </p:spPr>
        <p:txBody>
          <a:bodyPr/>
          <a:lstStyle/>
          <a:p>
            <a:r>
              <a:rPr lang="en-US" dirty="0"/>
              <a:t>Manage flow</a:t>
            </a:r>
          </a:p>
        </p:txBody>
      </p:sp>
      <p:sp>
        <p:nvSpPr>
          <p:cNvPr id="596" name="Text Placeholder">
            <a:extLst>
              <a:ext uri="{FF2B5EF4-FFF2-40B4-BE49-F238E27FC236}">
                <a16:creationId xmlns:a16="http://schemas.microsoft.com/office/drawing/2014/main" id="{9CE042BC-3C72-1441-BD93-3893D497E204}"/>
              </a:ext>
            </a:extLst>
          </p:cNvPr>
          <p:cNvSpPr txBox="1">
            <a:spLocks/>
          </p:cNvSpPr>
          <p:nvPr/>
        </p:nvSpPr>
        <p:spPr>
          <a:xfrm>
            <a:off x="5866113" y="1673266"/>
            <a:ext cx="5772514"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Flow is when each part of the work moves from one value adding step to another without any waiting times or delays</a:t>
            </a:r>
          </a:p>
          <a:p>
            <a:pPr lvl="1"/>
            <a:endParaRPr lang="en-US" dirty="0"/>
          </a:p>
          <a:p>
            <a:pPr lvl="1"/>
            <a:r>
              <a:rPr lang="en-US" dirty="0"/>
              <a:t>Limit WIP</a:t>
            </a:r>
          </a:p>
          <a:p>
            <a:pPr lvl="1"/>
            <a:endParaRPr lang="en-US" dirty="0"/>
          </a:p>
          <a:p>
            <a:pPr lvl="1"/>
            <a:r>
              <a:rPr lang="en-US" dirty="0"/>
              <a:t>Remove blockers ( swarming )</a:t>
            </a:r>
          </a:p>
          <a:p>
            <a:pPr lvl="1"/>
            <a:endParaRPr lang="en-US" dirty="0"/>
          </a:p>
          <a:p>
            <a:pPr lvl="1"/>
            <a:r>
              <a:rPr lang="en-US" dirty="0"/>
              <a:t>Continuous improvement – real purpose of Kanban</a:t>
            </a:r>
          </a:p>
          <a:p>
            <a:pPr lvl="2"/>
            <a:r>
              <a:rPr lang="en-US" dirty="0"/>
              <a:t>Retrospectives</a:t>
            </a:r>
          </a:p>
          <a:p>
            <a:pPr lvl="2"/>
            <a:r>
              <a:rPr lang="en-US" dirty="0"/>
              <a:t>Root-cause analysis</a:t>
            </a:r>
          </a:p>
          <a:p>
            <a:pPr lvl="2"/>
            <a:r>
              <a:rPr lang="en-US" dirty="0"/>
              <a:t>Improvement Kata ( Toyota )</a:t>
            </a:r>
          </a:p>
        </p:txBody>
      </p:sp>
      <p:pic>
        <p:nvPicPr>
          <p:cNvPr id="4" name="Picture 3">
            <a:extLst>
              <a:ext uri="{FF2B5EF4-FFF2-40B4-BE49-F238E27FC236}">
                <a16:creationId xmlns:a16="http://schemas.microsoft.com/office/drawing/2014/main" id="{3089A82F-A889-9E40-943B-6B5C2D953C31}"/>
              </a:ext>
            </a:extLst>
          </p:cNvPr>
          <p:cNvPicPr>
            <a:picLocks noChangeAspect="1"/>
          </p:cNvPicPr>
          <p:nvPr/>
        </p:nvPicPr>
        <p:blipFill>
          <a:blip r:embed="rId2"/>
          <a:stretch>
            <a:fillRect/>
          </a:stretch>
        </p:blipFill>
        <p:spPr>
          <a:xfrm>
            <a:off x="645305" y="2246050"/>
            <a:ext cx="4664695" cy="3124570"/>
          </a:xfrm>
          <a:prstGeom prst="rect">
            <a:avLst/>
          </a:prstGeom>
        </p:spPr>
      </p:pic>
    </p:spTree>
    <p:extLst>
      <p:ext uri="{BB962C8B-B14F-4D97-AF65-F5344CB8AC3E}">
        <p14:creationId xmlns:p14="http://schemas.microsoft.com/office/powerpoint/2010/main" val="279980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a:xfrm>
            <a:off x="504000" y="1375046"/>
            <a:ext cx="11185200" cy="677108"/>
          </a:xfrm>
        </p:spPr>
        <p:txBody>
          <a:bodyPr/>
          <a:lstStyle/>
          <a:p>
            <a:r>
              <a:rPr lang="en-US" dirty="0"/>
              <a:t>Everyday </a:t>
            </a:r>
            <a:r>
              <a:rPr lang="en-US" dirty="0">
                <a:solidFill>
                  <a:srgbClr val="FFC000"/>
                </a:solidFill>
              </a:rPr>
              <a:t>Kanban</a:t>
            </a: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210163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a:t>
            </a:r>
            <a:r>
              <a:rPr lang="en-US" dirty="0">
                <a:solidFill>
                  <a:schemeClr val="bg1"/>
                </a:solidFill>
              </a:rPr>
              <a:t>Stop starting</a:t>
            </a:r>
          </a:p>
          <a:p>
            <a:pPr lvl="0"/>
            <a:r>
              <a:rPr lang="en-US" dirty="0">
                <a:solidFill>
                  <a:schemeClr val="accent1"/>
                </a:solidFill>
              </a:rPr>
              <a:t>and start finishing!</a:t>
            </a:r>
            <a:r>
              <a:rPr lang="en-US" dirty="0"/>
              <a:t>”</a:t>
            </a:r>
          </a:p>
          <a:p>
            <a:pPr lvl="1"/>
            <a:r>
              <a:rPr lang="en-US" dirty="0">
                <a:solidFill>
                  <a:schemeClr val="bg1"/>
                </a:solidFill>
              </a:rPr>
              <a:t>Common sense</a:t>
            </a:r>
          </a:p>
        </p:txBody>
      </p:sp>
    </p:spTree>
    <p:extLst>
      <p:ext uri="{BB962C8B-B14F-4D97-AF65-F5344CB8AC3E}">
        <p14:creationId xmlns:p14="http://schemas.microsoft.com/office/powerpoint/2010/main" val="329564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A6690-109B-0C4F-91EE-4D5A88538089}"/>
              </a:ext>
            </a:extLst>
          </p:cNvPr>
          <p:cNvPicPr>
            <a:picLocks noChangeAspect="1"/>
          </p:cNvPicPr>
          <p:nvPr/>
        </p:nvPicPr>
        <p:blipFill>
          <a:blip r:embed="rId3"/>
          <a:stretch>
            <a:fillRect/>
          </a:stretch>
        </p:blipFill>
        <p:spPr>
          <a:xfrm>
            <a:off x="2786761" y="0"/>
            <a:ext cx="9807909" cy="6858000"/>
          </a:xfrm>
          <a:prstGeom prst="rect">
            <a:avLst/>
          </a:prstGeom>
        </p:spPr>
      </p:pic>
      <p:sp>
        <p:nvSpPr>
          <p:cNvPr id="24" name="Title"/>
          <p:cNvSpPr>
            <a:spLocks noGrp="1"/>
          </p:cNvSpPr>
          <p:nvPr>
            <p:ph type="title"/>
          </p:nvPr>
        </p:nvSpPr>
        <p:spPr>
          <a:xfrm>
            <a:off x="8547527" y="1072739"/>
            <a:ext cx="2809095" cy="369332"/>
          </a:xfrm>
        </p:spPr>
        <p:txBody>
          <a:bodyPr/>
          <a:lstStyle/>
          <a:p>
            <a:r>
              <a:rPr lang="en-US" dirty="0"/>
              <a:t>Where to start?</a:t>
            </a:r>
          </a:p>
        </p:txBody>
      </p:sp>
      <p:grpSp>
        <p:nvGrpSpPr>
          <p:cNvPr id="659" name="Group 658">
            <a:extLst>
              <a:ext uri="{FF2B5EF4-FFF2-40B4-BE49-F238E27FC236}">
                <a16:creationId xmlns:a16="http://schemas.microsoft.com/office/drawing/2014/main" id="{A8F2B6E3-7AE4-5743-AA84-5505ACF981BC}"/>
              </a:ext>
            </a:extLst>
          </p:cNvPr>
          <p:cNvGrpSpPr/>
          <p:nvPr/>
        </p:nvGrpSpPr>
        <p:grpSpPr>
          <a:xfrm>
            <a:off x="3288492" y="396072"/>
            <a:ext cx="2809095" cy="830997"/>
            <a:chOff x="3420184" y="4881226"/>
            <a:chExt cx="3815586" cy="830997"/>
          </a:xfrm>
        </p:grpSpPr>
        <p:sp>
          <p:nvSpPr>
            <p:cNvPr id="660" name="TextBox 659">
              <a:extLst>
                <a:ext uri="{FF2B5EF4-FFF2-40B4-BE49-F238E27FC236}">
                  <a16:creationId xmlns:a16="http://schemas.microsoft.com/office/drawing/2014/main" id="{1DD9816B-2E2E-E44F-8D62-1CC43D3A755F}"/>
                </a:ext>
              </a:extLst>
            </p:cNvPr>
            <p:cNvSpPr txBox="1"/>
            <p:nvPr/>
          </p:nvSpPr>
          <p:spPr>
            <a:xfrm>
              <a:off x="3470661" y="4881226"/>
              <a:ext cx="3714635" cy="830997"/>
            </a:xfrm>
            <a:prstGeom prst="rect">
              <a:avLst/>
            </a:prstGeom>
            <a:noFill/>
          </p:spPr>
          <p:txBody>
            <a:bodyPr wrap="square" rtlCol="0">
              <a:spAutoFit/>
            </a:bodyPr>
            <a:lstStyle/>
            <a:p>
              <a:pPr algn="r"/>
              <a:r>
                <a:rPr lang="en-US" sz="2400" dirty="0">
                  <a:latin typeface="Open Sans Bold" panose="020B0806030504020204" pitchFamily="34" charset="0"/>
                  <a:ea typeface="Open Sans Bold" panose="020B0806030504020204" pitchFamily="34" charset="0"/>
                  <a:cs typeface="Open Sans Bold" panose="020B0806030504020204" pitchFamily="34" charset="0"/>
                </a:rPr>
                <a:t>Start with what you do now</a:t>
              </a:r>
            </a:p>
          </p:txBody>
        </p:sp>
        <p:sp>
          <p:nvSpPr>
            <p:cNvPr id="661" name="TextBox 660">
              <a:extLst>
                <a:ext uri="{FF2B5EF4-FFF2-40B4-BE49-F238E27FC236}">
                  <a16:creationId xmlns:a16="http://schemas.microsoft.com/office/drawing/2014/main" id="{DE21EC7D-BDAE-FF44-9947-AC1995CC27F1}"/>
                </a:ext>
              </a:extLst>
            </p:cNvPr>
            <p:cNvSpPr txBox="1"/>
            <p:nvPr/>
          </p:nvSpPr>
          <p:spPr>
            <a:xfrm>
              <a:off x="3420184" y="5173613"/>
              <a:ext cx="3815586" cy="246221"/>
            </a:xfrm>
            <a:prstGeom prst="rect">
              <a:avLst/>
            </a:prstGeom>
            <a:noFill/>
          </p:spPr>
          <p:txBody>
            <a:bodyPr wrap="square" rtlCol="0">
              <a:spAutoFit/>
            </a:bodyPr>
            <a:lstStyle/>
            <a:p>
              <a:pPr algn="r"/>
              <a:endParaRPr lang="en-US" sz="1000" dirty="0"/>
            </a:p>
          </p:txBody>
        </p:sp>
      </p:grpSp>
      <p:sp>
        <p:nvSpPr>
          <p:cNvPr id="663" name="TextBox 662">
            <a:extLst>
              <a:ext uri="{FF2B5EF4-FFF2-40B4-BE49-F238E27FC236}">
                <a16:creationId xmlns:a16="http://schemas.microsoft.com/office/drawing/2014/main" id="{A77C317C-9EAA-1A47-A075-980E55F25FD4}"/>
              </a:ext>
            </a:extLst>
          </p:cNvPr>
          <p:cNvSpPr txBox="1"/>
          <p:nvPr/>
        </p:nvSpPr>
        <p:spPr>
          <a:xfrm>
            <a:off x="1386282" y="1609608"/>
            <a:ext cx="2734773" cy="1200329"/>
          </a:xfrm>
          <a:prstGeom prst="rect">
            <a:avLst/>
          </a:prstGeom>
          <a:noFill/>
        </p:spPr>
        <p:txBody>
          <a:bodyPr wrap="square" rtlCol="0">
            <a:spAutoFit/>
          </a:bodyPr>
          <a:lstStyle/>
          <a:p>
            <a:pPr algn="r"/>
            <a:r>
              <a:rPr lang="en-US" sz="2400" dirty="0">
                <a:latin typeface="Open Sans Bold" panose="020B0806030504020204" pitchFamily="34" charset="0"/>
                <a:ea typeface="Open Sans Bold" panose="020B0806030504020204" pitchFamily="34" charset="0"/>
                <a:cs typeface="Open Sans Bold" panose="020B0806030504020204" pitchFamily="34" charset="0"/>
              </a:rPr>
              <a:t>Agree to pursue incremental, evolutionary change</a:t>
            </a:r>
          </a:p>
        </p:txBody>
      </p:sp>
      <p:sp>
        <p:nvSpPr>
          <p:cNvPr id="666" name="TextBox 665">
            <a:extLst>
              <a:ext uri="{FF2B5EF4-FFF2-40B4-BE49-F238E27FC236}">
                <a16:creationId xmlns:a16="http://schemas.microsoft.com/office/drawing/2014/main" id="{808AF26F-F617-6A48-8912-450B80AD838A}"/>
              </a:ext>
            </a:extLst>
          </p:cNvPr>
          <p:cNvSpPr txBox="1"/>
          <p:nvPr/>
        </p:nvSpPr>
        <p:spPr>
          <a:xfrm>
            <a:off x="590881" y="3118636"/>
            <a:ext cx="2734773" cy="1569660"/>
          </a:xfrm>
          <a:prstGeom prst="rect">
            <a:avLst/>
          </a:prstGeom>
          <a:noFill/>
        </p:spPr>
        <p:txBody>
          <a:bodyPr wrap="square" rtlCol="0">
            <a:spAutoFit/>
          </a:bodyPr>
          <a:lstStyle/>
          <a:p>
            <a:pPr algn="r"/>
            <a:r>
              <a:rPr lang="en-US" sz="2400" dirty="0">
                <a:latin typeface="Open Sans Bold" panose="020B0806030504020204" pitchFamily="34" charset="0"/>
                <a:ea typeface="Open Sans Bold" panose="020B0806030504020204" pitchFamily="34" charset="0"/>
                <a:cs typeface="Open Sans Bold" panose="020B0806030504020204" pitchFamily="34" charset="0"/>
              </a:rPr>
              <a:t>Respect the current process, roles, responsibilities &amp; titles</a:t>
            </a:r>
          </a:p>
        </p:txBody>
      </p:sp>
      <p:sp>
        <p:nvSpPr>
          <p:cNvPr id="669" name="TextBox 668">
            <a:extLst>
              <a:ext uri="{FF2B5EF4-FFF2-40B4-BE49-F238E27FC236}">
                <a16:creationId xmlns:a16="http://schemas.microsoft.com/office/drawing/2014/main" id="{274C0062-9E03-8E44-BA39-AF31FF37E249}"/>
              </a:ext>
            </a:extLst>
          </p:cNvPr>
          <p:cNvSpPr txBox="1"/>
          <p:nvPr/>
        </p:nvSpPr>
        <p:spPr>
          <a:xfrm>
            <a:off x="1386281" y="4738377"/>
            <a:ext cx="2734773" cy="1200329"/>
          </a:xfrm>
          <a:prstGeom prst="rect">
            <a:avLst/>
          </a:prstGeom>
          <a:noFill/>
        </p:spPr>
        <p:txBody>
          <a:bodyPr wrap="square" rtlCol="0">
            <a:spAutoFit/>
          </a:bodyPr>
          <a:lstStyle/>
          <a:p>
            <a:pPr algn="r"/>
            <a:r>
              <a:rPr lang="en-US" sz="2400" dirty="0">
                <a:latin typeface="Open Sans Bold" panose="020B0806030504020204" pitchFamily="34" charset="0"/>
                <a:ea typeface="Open Sans Bold" panose="020B0806030504020204" pitchFamily="34" charset="0"/>
                <a:cs typeface="Open Sans Bold" panose="020B0806030504020204" pitchFamily="34" charset="0"/>
              </a:rPr>
              <a:t>Encourage acts of leadership at all levels</a:t>
            </a:r>
          </a:p>
        </p:txBody>
      </p:sp>
      <p:sp>
        <p:nvSpPr>
          <p:cNvPr id="672" name="TextBox 671">
            <a:extLst>
              <a:ext uri="{FF2B5EF4-FFF2-40B4-BE49-F238E27FC236}">
                <a16:creationId xmlns:a16="http://schemas.microsoft.com/office/drawing/2014/main" id="{7A8CB733-3437-0A4E-BCA2-988A71339A0D}"/>
              </a:ext>
            </a:extLst>
          </p:cNvPr>
          <p:cNvSpPr txBox="1"/>
          <p:nvPr/>
        </p:nvSpPr>
        <p:spPr>
          <a:xfrm>
            <a:off x="3969871" y="5630931"/>
            <a:ext cx="2060050" cy="830997"/>
          </a:xfrm>
          <a:prstGeom prst="rect">
            <a:avLst/>
          </a:prstGeom>
          <a:noFill/>
        </p:spPr>
        <p:txBody>
          <a:bodyPr wrap="square" rtlCol="0">
            <a:spAutoFit/>
          </a:bodyPr>
          <a:lstStyle/>
          <a:p>
            <a:pPr algn="r"/>
            <a:r>
              <a:rPr lang="en-US" sz="2400" dirty="0">
                <a:latin typeface="Open Sans Bold" panose="020B0806030504020204" pitchFamily="34" charset="0"/>
                <a:ea typeface="Open Sans Bold" panose="020B0806030504020204" pitchFamily="34" charset="0"/>
                <a:cs typeface="Open Sans Bold" panose="020B0806030504020204" pitchFamily="34" charset="0"/>
              </a:rPr>
              <a:t>Improve collaboratively</a:t>
            </a:r>
          </a:p>
        </p:txBody>
      </p:sp>
    </p:spTree>
    <p:extLst>
      <p:ext uri="{BB962C8B-B14F-4D97-AF65-F5344CB8AC3E}">
        <p14:creationId xmlns:p14="http://schemas.microsoft.com/office/powerpoint/2010/main" val="26523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300"/>
                                        <p:tgtEl>
                                          <p:spTgt spid="6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1446110" y="959850"/>
            <a:ext cx="11186476" cy="369332"/>
          </a:xfrm>
        </p:spPr>
        <p:txBody>
          <a:bodyPr/>
          <a:lstStyle/>
          <a:p>
            <a:r>
              <a:rPr lang="en-US" dirty="0"/>
              <a:t>Cadences</a:t>
            </a:r>
          </a:p>
        </p:txBody>
      </p:sp>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7" name="Picture 606">
            <a:extLst>
              <a:ext uri="{FF2B5EF4-FFF2-40B4-BE49-F238E27FC236}">
                <a16:creationId xmlns:a16="http://schemas.microsoft.com/office/drawing/2014/main" id="{1F6952EA-87AC-3240-8F7E-78BCBB978F16}"/>
              </a:ext>
            </a:extLst>
          </p:cNvPr>
          <p:cNvPicPr>
            <a:picLocks noChangeAspect="1"/>
          </p:cNvPicPr>
          <p:nvPr/>
        </p:nvPicPr>
        <p:blipFill>
          <a:blip r:embed="rId2"/>
          <a:stretch>
            <a:fillRect/>
          </a:stretch>
        </p:blipFill>
        <p:spPr>
          <a:xfrm>
            <a:off x="6634461" y="1144516"/>
            <a:ext cx="5281392" cy="3931616"/>
          </a:xfrm>
          <a:prstGeom prst="rect">
            <a:avLst/>
          </a:prstGeom>
        </p:spPr>
      </p:pic>
      <p:grpSp>
        <p:nvGrpSpPr>
          <p:cNvPr id="601" name="Group 600">
            <a:extLst>
              <a:ext uri="{FF2B5EF4-FFF2-40B4-BE49-F238E27FC236}">
                <a16:creationId xmlns:a16="http://schemas.microsoft.com/office/drawing/2014/main" id="{CF156334-9165-5944-916C-FE74E5DA7E50}"/>
              </a:ext>
            </a:extLst>
          </p:cNvPr>
          <p:cNvGrpSpPr/>
          <p:nvPr/>
        </p:nvGrpSpPr>
        <p:grpSpPr>
          <a:xfrm>
            <a:off x="4732487" y="3116062"/>
            <a:ext cx="2005664" cy="2992657"/>
            <a:chOff x="12692743" y="1389230"/>
            <a:chExt cx="4634800" cy="5246914"/>
          </a:xfrm>
        </p:grpSpPr>
        <p:sp>
          <p:nvSpPr>
            <p:cNvPr id="602" name="Rectangle: Rounded Corners 205">
              <a:extLst>
                <a:ext uri="{FF2B5EF4-FFF2-40B4-BE49-F238E27FC236}">
                  <a16:creationId xmlns:a16="http://schemas.microsoft.com/office/drawing/2014/main" id="{374B1BBF-EA78-2B4D-8378-B3F9CB87C89C}"/>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3" name="TextBox 602">
              <a:extLst>
                <a:ext uri="{FF2B5EF4-FFF2-40B4-BE49-F238E27FC236}">
                  <a16:creationId xmlns:a16="http://schemas.microsoft.com/office/drawing/2014/main" id="{7E338C3D-B62F-EA4F-8B1D-52B7F583EC48}"/>
                </a:ext>
              </a:extLst>
            </p:cNvPr>
            <p:cNvSpPr txBox="1"/>
            <p:nvPr/>
          </p:nvSpPr>
          <p:spPr>
            <a:xfrm>
              <a:off x="13087349" y="2734126"/>
              <a:ext cx="4240194" cy="917342"/>
            </a:xfrm>
            <a:prstGeom prst="rect">
              <a:avLst/>
            </a:prstGeom>
            <a:noFill/>
          </p:spPr>
          <p:txBody>
            <a:bodyPr wrap="square" rtlCol="0">
              <a:spAutoFit/>
            </a:bodyPr>
            <a:lstStyle/>
            <a:p>
              <a:r>
                <a:rPr lang="en-US" sz="1400" b="1" dirty="0">
                  <a:solidFill>
                    <a:schemeClr val="tx1">
                      <a:lumMod val="75000"/>
                      <a:lumOff val="25000"/>
                      <a:alpha val="73000"/>
                    </a:schemeClr>
                  </a:solidFill>
                </a:rPr>
                <a:t>Service Delivery Review</a:t>
              </a:r>
            </a:p>
          </p:txBody>
        </p:sp>
        <p:sp>
          <p:nvSpPr>
            <p:cNvPr id="604" name="TextBox 603">
              <a:extLst>
                <a:ext uri="{FF2B5EF4-FFF2-40B4-BE49-F238E27FC236}">
                  <a16:creationId xmlns:a16="http://schemas.microsoft.com/office/drawing/2014/main" id="{DB194F03-6613-044B-A8DC-4A71FD1B4A12}"/>
                </a:ext>
              </a:extLst>
            </p:cNvPr>
            <p:cNvSpPr txBox="1"/>
            <p:nvPr/>
          </p:nvSpPr>
          <p:spPr>
            <a:xfrm>
              <a:off x="13025804" y="3653737"/>
              <a:ext cx="3543300" cy="1730698"/>
            </a:xfrm>
            <a:prstGeom prst="rect">
              <a:avLst/>
            </a:prstGeom>
            <a:noFill/>
          </p:spPr>
          <p:txBody>
            <a:bodyPr wrap="square" rtlCol="0">
              <a:spAutoFit/>
            </a:bodyPr>
            <a:lstStyle/>
            <a:p>
              <a:pPr>
                <a:lnSpc>
                  <a:spcPct val="150000"/>
                </a:lnSpc>
              </a:pPr>
              <a:r>
                <a:rPr lang="en-US" sz="1000" dirty="0">
                  <a:solidFill>
                    <a:schemeClr val="tx1">
                      <a:alpha val="58000"/>
                    </a:schemeClr>
                  </a:solidFill>
                </a:rPr>
                <a:t>Examine and improve the effectiveness of a service, analyzing the latest weeks deliveries</a:t>
              </a:r>
            </a:p>
          </p:txBody>
        </p:sp>
        <p:sp>
          <p:nvSpPr>
            <p:cNvPr id="605" name="Rectangle 604">
              <a:extLst>
                <a:ext uri="{FF2B5EF4-FFF2-40B4-BE49-F238E27FC236}">
                  <a16:creationId xmlns:a16="http://schemas.microsoft.com/office/drawing/2014/main" id="{168DE4DF-5E13-2C4C-95B7-74F89FDCD4EE}"/>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3</a:t>
              </a:r>
            </a:p>
          </p:txBody>
        </p:sp>
      </p:grpSp>
      <p:grpSp>
        <p:nvGrpSpPr>
          <p:cNvPr id="608" name="Group 607">
            <a:extLst>
              <a:ext uri="{FF2B5EF4-FFF2-40B4-BE49-F238E27FC236}">
                <a16:creationId xmlns:a16="http://schemas.microsoft.com/office/drawing/2014/main" id="{D19A08A2-C89E-E34B-B2B2-BB15AA70E8FD}"/>
              </a:ext>
            </a:extLst>
          </p:cNvPr>
          <p:cNvGrpSpPr/>
          <p:nvPr/>
        </p:nvGrpSpPr>
        <p:grpSpPr>
          <a:xfrm>
            <a:off x="2558937" y="3116062"/>
            <a:ext cx="1987909" cy="2992657"/>
            <a:chOff x="12692743" y="1389230"/>
            <a:chExt cx="4593771" cy="5246914"/>
          </a:xfrm>
        </p:grpSpPr>
        <p:sp>
          <p:nvSpPr>
            <p:cNvPr id="609" name="Rectangle: Rounded Corners 205">
              <a:extLst>
                <a:ext uri="{FF2B5EF4-FFF2-40B4-BE49-F238E27FC236}">
                  <a16:creationId xmlns:a16="http://schemas.microsoft.com/office/drawing/2014/main" id="{78506D6C-B04A-4740-B3E6-FEFC1CBACB3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0" name="TextBox 609">
              <a:extLst>
                <a:ext uri="{FF2B5EF4-FFF2-40B4-BE49-F238E27FC236}">
                  <a16:creationId xmlns:a16="http://schemas.microsoft.com/office/drawing/2014/main" id="{B97C089D-3107-6147-BF1A-FC220FBB22EF}"/>
                </a:ext>
              </a:extLst>
            </p:cNvPr>
            <p:cNvSpPr txBox="1"/>
            <p:nvPr/>
          </p:nvSpPr>
          <p:spPr>
            <a:xfrm>
              <a:off x="13087349" y="2734126"/>
              <a:ext cx="4031625" cy="539614"/>
            </a:xfrm>
            <a:prstGeom prst="rect">
              <a:avLst/>
            </a:prstGeom>
            <a:noFill/>
          </p:spPr>
          <p:txBody>
            <a:bodyPr wrap="square" rtlCol="0">
              <a:spAutoFit/>
            </a:bodyPr>
            <a:lstStyle/>
            <a:p>
              <a:r>
                <a:rPr lang="en-US" sz="1400" b="1" dirty="0">
                  <a:solidFill>
                    <a:schemeClr val="tx1">
                      <a:lumMod val="75000"/>
                      <a:lumOff val="25000"/>
                      <a:alpha val="73000"/>
                    </a:schemeClr>
                  </a:solidFill>
                </a:rPr>
                <a:t>Daily sync</a:t>
              </a:r>
            </a:p>
          </p:txBody>
        </p:sp>
        <p:sp>
          <p:nvSpPr>
            <p:cNvPr id="611" name="TextBox 610">
              <a:extLst>
                <a:ext uri="{FF2B5EF4-FFF2-40B4-BE49-F238E27FC236}">
                  <a16:creationId xmlns:a16="http://schemas.microsoft.com/office/drawing/2014/main" id="{56B8F423-D8CD-B743-8B0E-1C887A5CB002}"/>
                </a:ext>
              </a:extLst>
            </p:cNvPr>
            <p:cNvSpPr txBox="1"/>
            <p:nvPr/>
          </p:nvSpPr>
          <p:spPr>
            <a:xfrm>
              <a:off x="12892884" y="3653737"/>
              <a:ext cx="4287636" cy="173069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tx1">
                      <a:alpha val="58000"/>
                    </a:schemeClr>
                  </a:solidFill>
                </a:rPr>
                <a:t>Walk the board right to left and top to bottom</a:t>
              </a:r>
            </a:p>
            <a:p>
              <a:pPr marL="171450" indent="-171450">
                <a:lnSpc>
                  <a:spcPct val="150000"/>
                </a:lnSpc>
                <a:buFont typeface="Arial" panose="020B0604020202020204" pitchFamily="34" charset="0"/>
                <a:buChar char="•"/>
              </a:pPr>
              <a:r>
                <a:rPr lang="en-US" sz="1000" dirty="0">
                  <a:solidFill>
                    <a:schemeClr val="tx1">
                      <a:alpha val="58000"/>
                    </a:schemeClr>
                  </a:solidFill>
                </a:rPr>
                <a:t>Any other business (AOB )</a:t>
              </a:r>
            </a:p>
            <a:p>
              <a:pPr marL="171450" indent="-171450">
                <a:lnSpc>
                  <a:spcPct val="150000"/>
                </a:lnSpc>
                <a:buFont typeface="Arial" panose="020B0604020202020204" pitchFamily="34" charset="0"/>
                <a:buChar char="•"/>
              </a:pPr>
              <a:r>
                <a:rPr lang="en-US" sz="1000" dirty="0">
                  <a:solidFill>
                    <a:schemeClr val="tx1">
                      <a:alpha val="58000"/>
                    </a:schemeClr>
                  </a:solidFill>
                </a:rPr>
                <a:t>Optional daily demo</a:t>
              </a:r>
            </a:p>
          </p:txBody>
        </p:sp>
        <p:sp>
          <p:nvSpPr>
            <p:cNvPr id="612" name="Rectangle 611">
              <a:extLst>
                <a:ext uri="{FF2B5EF4-FFF2-40B4-BE49-F238E27FC236}">
                  <a16:creationId xmlns:a16="http://schemas.microsoft.com/office/drawing/2014/main" id="{D1E51D44-0212-3943-9DFB-8752023DFED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2</a:t>
              </a:r>
            </a:p>
          </p:txBody>
        </p:sp>
      </p:grpSp>
      <p:grpSp>
        <p:nvGrpSpPr>
          <p:cNvPr id="613" name="Group 612">
            <a:extLst>
              <a:ext uri="{FF2B5EF4-FFF2-40B4-BE49-F238E27FC236}">
                <a16:creationId xmlns:a16="http://schemas.microsoft.com/office/drawing/2014/main" id="{B3170B2F-2D69-3D4A-952F-F42C64F6332A}"/>
              </a:ext>
            </a:extLst>
          </p:cNvPr>
          <p:cNvGrpSpPr/>
          <p:nvPr/>
        </p:nvGrpSpPr>
        <p:grpSpPr>
          <a:xfrm>
            <a:off x="392787" y="3116062"/>
            <a:ext cx="1998794" cy="2992657"/>
            <a:chOff x="12692743" y="1389230"/>
            <a:chExt cx="4618925" cy="5246914"/>
          </a:xfrm>
        </p:grpSpPr>
        <p:sp>
          <p:nvSpPr>
            <p:cNvPr id="614" name="Rectangle: Rounded Corners 205">
              <a:extLst>
                <a:ext uri="{FF2B5EF4-FFF2-40B4-BE49-F238E27FC236}">
                  <a16:creationId xmlns:a16="http://schemas.microsoft.com/office/drawing/2014/main" id="{5D8681AF-A6BF-B14B-97AE-8488B8735E4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5" name="TextBox 614">
              <a:extLst>
                <a:ext uri="{FF2B5EF4-FFF2-40B4-BE49-F238E27FC236}">
                  <a16:creationId xmlns:a16="http://schemas.microsoft.com/office/drawing/2014/main" id="{035427B0-2313-A742-B168-23D0F448BCCF}"/>
                </a:ext>
              </a:extLst>
            </p:cNvPr>
            <p:cNvSpPr txBox="1"/>
            <p:nvPr/>
          </p:nvSpPr>
          <p:spPr>
            <a:xfrm>
              <a:off x="12851852" y="2734126"/>
              <a:ext cx="4431244" cy="917342"/>
            </a:xfrm>
            <a:prstGeom prst="rect">
              <a:avLst/>
            </a:prstGeom>
            <a:noFill/>
          </p:spPr>
          <p:txBody>
            <a:bodyPr wrap="square" rtlCol="0">
              <a:spAutoFit/>
            </a:bodyPr>
            <a:lstStyle/>
            <a:p>
              <a:r>
                <a:rPr lang="en-US" sz="1400" b="1" dirty="0">
                  <a:solidFill>
                    <a:schemeClr val="tx1">
                      <a:lumMod val="75000"/>
                      <a:lumOff val="25000"/>
                      <a:alpha val="73000"/>
                    </a:schemeClr>
                  </a:solidFill>
                </a:rPr>
                <a:t>Replenishment</a:t>
              </a:r>
            </a:p>
            <a:p>
              <a:r>
                <a:rPr lang="en-US" sz="1400" b="1" dirty="0">
                  <a:solidFill>
                    <a:schemeClr val="tx1">
                      <a:lumMod val="75000"/>
                      <a:lumOff val="25000"/>
                      <a:alpha val="73000"/>
                    </a:schemeClr>
                  </a:solidFill>
                </a:rPr>
                <a:t>aka ’4 Rs’</a:t>
              </a:r>
            </a:p>
          </p:txBody>
        </p:sp>
        <p:sp>
          <p:nvSpPr>
            <p:cNvPr id="616" name="TextBox 615">
              <a:extLst>
                <a:ext uri="{FF2B5EF4-FFF2-40B4-BE49-F238E27FC236}">
                  <a16:creationId xmlns:a16="http://schemas.microsoft.com/office/drawing/2014/main" id="{4F494126-DF89-4445-9C42-132C86055963}"/>
                </a:ext>
              </a:extLst>
            </p:cNvPr>
            <p:cNvSpPr txBox="1"/>
            <p:nvPr/>
          </p:nvSpPr>
          <p:spPr>
            <a:xfrm>
              <a:off x="12941971" y="3775222"/>
              <a:ext cx="4369697" cy="21354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tx1">
                      <a:alpha val="58000"/>
                    </a:schemeClr>
                  </a:solidFill>
                </a:rPr>
                <a:t>Review ( including demo, if possible</a:t>
              </a:r>
            </a:p>
            <a:p>
              <a:pPr marL="171450" indent="-171450">
                <a:lnSpc>
                  <a:spcPct val="150000"/>
                </a:lnSpc>
                <a:buFont typeface="Arial" panose="020B0604020202020204" pitchFamily="34" charset="0"/>
                <a:buChar char="•"/>
              </a:pPr>
              <a:r>
                <a:rPr lang="en-US" sz="1000" dirty="0">
                  <a:solidFill>
                    <a:schemeClr val="tx1">
                      <a:alpha val="58000"/>
                    </a:schemeClr>
                  </a:solidFill>
                </a:rPr>
                <a:t>Risks</a:t>
              </a:r>
            </a:p>
            <a:p>
              <a:pPr marL="171450" indent="-171450">
                <a:lnSpc>
                  <a:spcPct val="150000"/>
                </a:lnSpc>
                <a:buFont typeface="Arial" panose="020B0604020202020204" pitchFamily="34" charset="0"/>
                <a:buChar char="•"/>
              </a:pPr>
              <a:r>
                <a:rPr lang="en-US" sz="1000" dirty="0">
                  <a:solidFill>
                    <a:schemeClr val="tx1">
                      <a:alpha val="58000"/>
                    </a:schemeClr>
                  </a:solidFill>
                </a:rPr>
                <a:t>Retrospective</a:t>
              </a:r>
            </a:p>
            <a:p>
              <a:pPr marL="171450" indent="-171450">
                <a:lnSpc>
                  <a:spcPct val="150000"/>
                </a:lnSpc>
                <a:buFont typeface="Arial" panose="020B0604020202020204" pitchFamily="34" charset="0"/>
                <a:buChar char="•"/>
              </a:pPr>
              <a:r>
                <a:rPr lang="en-US" sz="1000" dirty="0">
                  <a:solidFill>
                    <a:schemeClr val="tx1">
                      <a:alpha val="58000"/>
                    </a:schemeClr>
                  </a:solidFill>
                </a:rPr>
                <a:t>Refresh backlog</a:t>
              </a:r>
            </a:p>
          </p:txBody>
        </p:sp>
        <p:sp>
          <p:nvSpPr>
            <p:cNvPr id="617" name="Rectangle 616">
              <a:extLst>
                <a:ext uri="{FF2B5EF4-FFF2-40B4-BE49-F238E27FC236}">
                  <a16:creationId xmlns:a16="http://schemas.microsoft.com/office/drawing/2014/main" id="{C3881D05-D244-D944-A2BB-20A9261773F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1</a:t>
              </a:r>
            </a:p>
          </p:txBody>
        </p:sp>
      </p:grpSp>
      <p:grpSp>
        <p:nvGrpSpPr>
          <p:cNvPr id="596" name="Group 595">
            <a:extLst>
              <a:ext uri="{FF2B5EF4-FFF2-40B4-BE49-F238E27FC236}">
                <a16:creationId xmlns:a16="http://schemas.microsoft.com/office/drawing/2014/main" id="{95CA093E-179E-5A4A-B530-07CEB74DA837}"/>
              </a:ext>
            </a:extLst>
          </p:cNvPr>
          <p:cNvGrpSpPr/>
          <p:nvPr/>
        </p:nvGrpSpPr>
        <p:grpSpPr>
          <a:xfrm>
            <a:off x="479394" y="1702247"/>
            <a:ext cx="5618193" cy="846385"/>
            <a:chOff x="3420184" y="4881226"/>
            <a:chExt cx="3815586" cy="846385"/>
          </a:xfrm>
        </p:grpSpPr>
        <p:sp>
          <p:nvSpPr>
            <p:cNvPr id="597" name="TextBox 596">
              <a:extLst>
                <a:ext uri="{FF2B5EF4-FFF2-40B4-BE49-F238E27FC236}">
                  <a16:creationId xmlns:a16="http://schemas.microsoft.com/office/drawing/2014/main" id="{E175C305-F2B8-4B4C-ACD4-ECF1642C4772}"/>
                </a:ext>
              </a:extLst>
            </p:cNvPr>
            <p:cNvSpPr txBox="1"/>
            <p:nvPr/>
          </p:nvSpPr>
          <p:spPr>
            <a:xfrm>
              <a:off x="3470661" y="4881226"/>
              <a:ext cx="3714635" cy="338554"/>
            </a:xfrm>
            <a:prstGeom prst="rect">
              <a:avLst/>
            </a:prstGeom>
            <a:noFill/>
          </p:spPr>
          <p:txBody>
            <a:bodyPr wrap="square" rtlCol="0">
              <a:spAutoFit/>
            </a:bodyPr>
            <a:lstStyle/>
            <a:p>
              <a:pPr algn="ctr"/>
              <a:r>
                <a:rPr lang="en-US" sz="1600" dirty="0">
                  <a:latin typeface="Open Sans Bold" panose="020B0806030504020204" pitchFamily="34" charset="0"/>
                  <a:ea typeface="Open Sans Bold" panose="020B0806030504020204" pitchFamily="34" charset="0"/>
                  <a:cs typeface="Open Sans Bold" panose="020B0806030504020204" pitchFamily="34" charset="0"/>
                </a:rPr>
                <a:t>Not too prescriptive on “ceremonies”</a:t>
              </a:r>
            </a:p>
          </p:txBody>
        </p:sp>
        <p:sp>
          <p:nvSpPr>
            <p:cNvPr id="598" name="TextBox 597">
              <a:extLst>
                <a:ext uri="{FF2B5EF4-FFF2-40B4-BE49-F238E27FC236}">
                  <a16:creationId xmlns:a16="http://schemas.microsoft.com/office/drawing/2014/main" id="{90CD5097-1F00-E041-9B6D-0E1DD03ED5D6}"/>
                </a:ext>
              </a:extLst>
            </p:cNvPr>
            <p:cNvSpPr txBox="1"/>
            <p:nvPr/>
          </p:nvSpPr>
          <p:spPr>
            <a:xfrm>
              <a:off x="3420184" y="5173613"/>
              <a:ext cx="3815586" cy="553998"/>
            </a:xfrm>
            <a:prstGeom prst="rect">
              <a:avLst/>
            </a:prstGeom>
            <a:noFill/>
          </p:spPr>
          <p:txBody>
            <a:bodyPr wrap="square" rtlCol="0">
              <a:spAutoFit/>
            </a:bodyPr>
            <a:lstStyle/>
            <a:p>
              <a:pPr algn="ctr"/>
              <a:r>
                <a:rPr lang="en-US" sz="1000" dirty="0"/>
                <a:t>The Kanban system is  composed by 7 non mandatory “cadences”, in which 4 are reviews and 3 are checkpoints or sync up meetings. All of them with goal to validate experiments and define actions based on data. Here are listed the more important : </a:t>
              </a:r>
            </a:p>
          </p:txBody>
        </p:sp>
      </p:grpSp>
    </p:spTree>
    <p:extLst>
      <p:ext uri="{BB962C8B-B14F-4D97-AF65-F5344CB8AC3E}">
        <p14:creationId xmlns:p14="http://schemas.microsoft.com/office/powerpoint/2010/main" val="41504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01"/>
                                        </p:tgtEl>
                                        <p:attrNameLst>
                                          <p:attrName>style.visibility</p:attrName>
                                        </p:attrNameLst>
                                      </p:cBhvr>
                                      <p:to>
                                        <p:strVal val="visible"/>
                                      </p:to>
                                    </p:set>
                                    <p:anim calcmode="lin" valueType="num">
                                      <p:cBhvr additive="base">
                                        <p:cTn id="59" dur="1000" fill="hold"/>
                                        <p:tgtEl>
                                          <p:spTgt spid="601"/>
                                        </p:tgtEl>
                                        <p:attrNameLst>
                                          <p:attrName>ppt_x</p:attrName>
                                        </p:attrNameLst>
                                      </p:cBhvr>
                                      <p:tavLst>
                                        <p:tav tm="0">
                                          <p:val>
                                            <p:strVal val="#ppt_x"/>
                                          </p:val>
                                        </p:tav>
                                        <p:tav tm="100000">
                                          <p:val>
                                            <p:strVal val="#ppt_x"/>
                                          </p:val>
                                        </p:tav>
                                      </p:tavLst>
                                    </p:anim>
                                    <p:anim calcmode="lin" valueType="num">
                                      <p:cBhvr additive="base">
                                        <p:cTn id="60" dur="1000" fill="hold"/>
                                        <p:tgtEl>
                                          <p:spTgt spid="6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08"/>
                                        </p:tgtEl>
                                        <p:attrNameLst>
                                          <p:attrName>style.visibility</p:attrName>
                                        </p:attrNameLst>
                                      </p:cBhvr>
                                      <p:to>
                                        <p:strVal val="visible"/>
                                      </p:to>
                                    </p:set>
                                    <p:anim calcmode="lin" valueType="num">
                                      <p:cBhvr additive="base">
                                        <p:cTn id="63" dur="1000" fill="hold"/>
                                        <p:tgtEl>
                                          <p:spTgt spid="608"/>
                                        </p:tgtEl>
                                        <p:attrNameLst>
                                          <p:attrName>ppt_x</p:attrName>
                                        </p:attrNameLst>
                                      </p:cBhvr>
                                      <p:tavLst>
                                        <p:tav tm="0">
                                          <p:val>
                                            <p:strVal val="#ppt_x"/>
                                          </p:val>
                                        </p:tav>
                                        <p:tav tm="100000">
                                          <p:val>
                                            <p:strVal val="#ppt_x"/>
                                          </p:val>
                                        </p:tav>
                                      </p:tavLst>
                                    </p:anim>
                                    <p:anim calcmode="lin" valueType="num">
                                      <p:cBhvr additive="base">
                                        <p:cTn id="64" dur="1000" fill="hold"/>
                                        <p:tgtEl>
                                          <p:spTgt spid="608"/>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613"/>
                                        </p:tgtEl>
                                        <p:attrNameLst>
                                          <p:attrName>style.visibility</p:attrName>
                                        </p:attrNameLst>
                                      </p:cBhvr>
                                      <p:to>
                                        <p:strVal val="visible"/>
                                      </p:to>
                                    </p:set>
                                    <p:anim calcmode="lin" valueType="num">
                                      <p:cBhvr additive="base">
                                        <p:cTn id="67" dur="1000" fill="hold"/>
                                        <p:tgtEl>
                                          <p:spTgt spid="613"/>
                                        </p:tgtEl>
                                        <p:attrNameLst>
                                          <p:attrName>ppt_x</p:attrName>
                                        </p:attrNameLst>
                                      </p:cBhvr>
                                      <p:tavLst>
                                        <p:tav tm="0">
                                          <p:val>
                                            <p:strVal val="#ppt_x"/>
                                          </p:val>
                                        </p:tav>
                                        <p:tav tm="100000">
                                          <p:val>
                                            <p:strVal val="#ppt_x"/>
                                          </p:val>
                                        </p:tav>
                                      </p:tavLst>
                                    </p:anim>
                                    <p:anim calcmode="lin" valueType="num">
                                      <p:cBhvr additive="base">
                                        <p:cTn id="68" dur="1000" fill="hold"/>
                                        <p:tgtEl>
                                          <p:spTgt spid="613"/>
                                        </p:tgtEl>
                                        <p:attrNameLst>
                                          <p:attrName>ppt_y</p:attrName>
                                        </p:attrNameLst>
                                      </p:cBhvr>
                                      <p:tavLst>
                                        <p:tav tm="0">
                                          <p:val>
                                            <p:strVal val="1+#ppt_h/2"/>
                                          </p:val>
                                        </p:tav>
                                        <p:tav tm="100000">
                                          <p:val>
                                            <p:strVal val="#ppt_y"/>
                                          </p:val>
                                        </p:tav>
                                      </p:tavLst>
                                    </p:anim>
                                  </p:childTnLst>
                                </p:cTn>
                              </p:par>
                              <p:par>
                                <p:cTn id="69" presetID="10" presetClass="entr" presetSubtype="0" fill="hold" nodeType="withEffect">
                                  <p:stCondLst>
                                    <p:cond delay="500"/>
                                  </p:stCondLst>
                                  <p:childTnLst>
                                    <p:set>
                                      <p:cBhvr>
                                        <p:cTn id="70" dur="1" fill="hold">
                                          <p:stCondLst>
                                            <p:cond delay="0"/>
                                          </p:stCondLst>
                                        </p:cTn>
                                        <p:tgtEl>
                                          <p:spTgt spid="596"/>
                                        </p:tgtEl>
                                        <p:attrNameLst>
                                          <p:attrName>style.visibility</p:attrName>
                                        </p:attrNameLst>
                                      </p:cBhvr>
                                      <p:to>
                                        <p:strVal val="visible"/>
                                      </p:to>
                                    </p:set>
                                    <p:animEffect transition="in" filter="fade">
                                      <p:cBhvr>
                                        <p:cTn id="71" dur="3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Kanban board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672" y="1333873"/>
            <a:ext cx="9630664" cy="4697501"/>
          </a:xfrm>
        </p:spPr>
      </p:pic>
      <p:sp>
        <p:nvSpPr>
          <p:cNvPr id="11" name="Oval 10"/>
          <p:cNvSpPr/>
          <p:nvPr/>
        </p:nvSpPr>
        <p:spPr>
          <a:xfrm>
            <a:off x="3885106" y="1437862"/>
            <a:ext cx="486229" cy="370115"/>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4545506" y="1438644"/>
            <a:ext cx="1063112"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Limit WIP</a:t>
            </a:r>
          </a:p>
        </p:txBody>
      </p:sp>
      <p:cxnSp>
        <p:nvCxnSpPr>
          <p:cNvPr id="14" name="Curved Connector 13"/>
          <p:cNvCxnSpPr/>
          <p:nvPr/>
        </p:nvCxnSpPr>
        <p:spPr>
          <a:xfrm>
            <a:off x="2651391" y="2808389"/>
            <a:ext cx="1132114" cy="536980"/>
          </a:xfrm>
          <a:prstGeom prst="curvedConnector3">
            <a:avLst>
              <a:gd name="adj1" fmla="val 10064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6353" y="2892213"/>
            <a:ext cx="524503"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Pull</a:t>
            </a:r>
          </a:p>
        </p:txBody>
      </p:sp>
      <p:cxnSp>
        <p:nvCxnSpPr>
          <p:cNvPr id="20" name="Straight Arrow Connector 19"/>
          <p:cNvCxnSpPr/>
          <p:nvPr/>
        </p:nvCxnSpPr>
        <p:spPr>
          <a:xfrm flipV="1">
            <a:off x="2380743" y="5683547"/>
            <a:ext cx="7336715" cy="10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38495" y="5310448"/>
            <a:ext cx="1027845"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Workflow</a:t>
            </a:r>
          </a:p>
        </p:txBody>
      </p:sp>
      <p:sp>
        <p:nvSpPr>
          <p:cNvPr id="10" name="TextBox 9"/>
          <p:cNvSpPr txBox="1"/>
          <p:nvPr/>
        </p:nvSpPr>
        <p:spPr>
          <a:xfrm>
            <a:off x="1136681" y="3563295"/>
            <a:ext cx="1007393" cy="1569660"/>
          </a:xfrm>
          <a:prstGeom prst="rect">
            <a:avLst/>
          </a:prstGeom>
          <a:noFill/>
        </p:spPr>
        <p:txBody>
          <a:bodyPr wrap="square" rtlCol="0">
            <a:spAutoFit/>
          </a:bodyPr>
          <a:lstStyle/>
          <a:p>
            <a:r>
              <a:rPr lang="en-SG" sz="1600" i="1" dirty="0">
                <a:solidFill>
                  <a:srgbClr val="FF0000"/>
                </a:solidFill>
                <a:effectLst>
                  <a:outerShdw blurRad="50800" dist="38100" dir="2700000" algn="tl" rotWithShape="0">
                    <a:prstClr val="black">
                      <a:alpha val="40000"/>
                    </a:prstClr>
                  </a:outerShdw>
                </a:effectLst>
              </a:rPr>
              <a:t>Items can be prioritized or discarded here.</a:t>
            </a:r>
          </a:p>
        </p:txBody>
      </p:sp>
      <p:sp>
        <p:nvSpPr>
          <p:cNvPr id="3" name="Flowchart: Alternate Process 2"/>
          <p:cNvSpPr/>
          <p:nvPr/>
        </p:nvSpPr>
        <p:spPr>
          <a:xfrm>
            <a:off x="3370446" y="2692921"/>
            <a:ext cx="5282004" cy="1979407"/>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50800" dist="50800" dir="5400000" algn="ctr" rotWithShape="0">
                    <a:schemeClr val="bg1"/>
                  </a:outerShdw>
                </a:effectLst>
              </a:rPr>
              <a:t>Frequent replenishment is more agile.</a:t>
            </a:r>
          </a:p>
          <a:p>
            <a:pPr algn="ctr"/>
            <a:endParaRPr lang="en-US" dirty="0">
              <a:solidFill>
                <a:schemeClr val="tx1"/>
              </a:solidFill>
              <a:effectLst>
                <a:outerShdw blurRad="50800" dist="50800" dir="5400000" algn="ctr" rotWithShape="0">
                  <a:schemeClr val="bg1"/>
                </a:outerShdw>
              </a:effectLst>
            </a:endParaRPr>
          </a:p>
          <a:p>
            <a:pPr algn="ctr"/>
            <a:r>
              <a:rPr lang="en-US" dirty="0">
                <a:solidFill>
                  <a:schemeClr val="tx1"/>
                </a:solidFill>
                <a:effectLst>
                  <a:outerShdw blurRad="50800" dist="50800" dir="5400000" algn="ctr" rotWithShape="0">
                    <a:schemeClr val="bg1"/>
                  </a:outerShdw>
                </a:effectLst>
              </a:rPr>
              <a:t>On-demand replenishment is </a:t>
            </a:r>
            <a:r>
              <a:rPr lang="en-US" b="1" u="sng" dirty="0">
                <a:solidFill>
                  <a:schemeClr val="tx1"/>
                </a:solidFill>
                <a:effectLst>
                  <a:outerShdw blurRad="50800" dist="50800" dir="5400000" algn="ctr" rotWithShape="0">
                    <a:schemeClr val="bg1"/>
                  </a:outerShdw>
                </a:effectLst>
              </a:rPr>
              <a:t>most</a:t>
            </a:r>
            <a:r>
              <a:rPr lang="en-US" b="1" dirty="0">
                <a:solidFill>
                  <a:schemeClr val="tx1"/>
                </a:solidFill>
                <a:effectLst>
                  <a:outerShdw blurRad="50800" dist="50800" dir="5400000" algn="ctr" rotWithShape="0">
                    <a:schemeClr val="bg1"/>
                  </a:outerShdw>
                </a:effectLst>
              </a:rPr>
              <a:t> </a:t>
            </a:r>
            <a:r>
              <a:rPr lang="en-US" dirty="0">
                <a:solidFill>
                  <a:schemeClr val="tx1"/>
                </a:solidFill>
                <a:effectLst>
                  <a:outerShdw blurRad="50800" dist="50800" dir="5400000" algn="ctr" rotWithShape="0">
                    <a:schemeClr val="bg1"/>
                  </a:outerShdw>
                </a:effectLst>
              </a:rPr>
              <a:t> agile.</a:t>
            </a:r>
            <a:endParaRPr lang="en-SG" dirty="0">
              <a:solidFill>
                <a:schemeClr val="tx1"/>
              </a:solidFill>
              <a:effectLst>
                <a:outerShdw blurRad="50800" dist="50800" dir="5400000" algn="ctr" rotWithShape="0">
                  <a:schemeClr val="bg1"/>
                </a:outerShdw>
              </a:effectLst>
            </a:endParaRPr>
          </a:p>
        </p:txBody>
      </p:sp>
    </p:spTree>
    <p:extLst>
      <p:ext uri="{BB962C8B-B14F-4D97-AF65-F5344CB8AC3E}">
        <p14:creationId xmlns:p14="http://schemas.microsoft.com/office/powerpoint/2010/main" val="22567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1"/>
          <p:cNvSpPr>
            <a:spLocks noGrp="1"/>
          </p:cNvSpPr>
          <p:nvPr>
            <p:ph type="body" sz="quarter" idx="10"/>
          </p:nvPr>
        </p:nvSpPr>
        <p:spPr>
          <a:xfrm>
            <a:off x="301625" y="4421080"/>
            <a:ext cx="2531822" cy="970374"/>
          </a:xfrm>
        </p:spPr>
        <p:txBody>
          <a:bodyPr>
            <a:normAutofit/>
          </a:bodyPr>
          <a:lstStyle/>
          <a:p>
            <a:pPr lvl="0"/>
            <a:r>
              <a:rPr lang="en-US" sz="1400" b="1" dirty="0"/>
              <a:t>Visualize and map the flow of work</a:t>
            </a:r>
          </a:p>
        </p:txBody>
      </p:sp>
      <p:sp>
        <p:nvSpPr>
          <p:cNvPr id="2" name="Title"/>
          <p:cNvSpPr>
            <a:spLocks noGrp="1"/>
          </p:cNvSpPr>
          <p:nvPr>
            <p:ph type="title"/>
          </p:nvPr>
        </p:nvSpPr>
        <p:spPr/>
        <p:txBody>
          <a:bodyPr/>
          <a:lstStyle/>
          <a:p>
            <a:r>
              <a:rPr lang="en-US" dirty="0"/>
              <a:t>Designing the board</a:t>
            </a:r>
          </a:p>
        </p:txBody>
      </p:sp>
      <p:pic>
        <p:nvPicPr>
          <p:cNvPr id="4" name="Picture 3">
            <a:extLst>
              <a:ext uri="{FF2B5EF4-FFF2-40B4-BE49-F238E27FC236}">
                <a16:creationId xmlns:a16="http://schemas.microsoft.com/office/drawing/2014/main" id="{533F5537-8D5A-E047-ADEB-0F54A3707C34}"/>
              </a:ext>
            </a:extLst>
          </p:cNvPr>
          <p:cNvPicPr>
            <a:picLocks noChangeAspect="1"/>
          </p:cNvPicPr>
          <p:nvPr/>
        </p:nvPicPr>
        <p:blipFill>
          <a:blip r:embed="rId3"/>
          <a:stretch>
            <a:fillRect/>
          </a:stretch>
        </p:blipFill>
        <p:spPr>
          <a:xfrm>
            <a:off x="3153680" y="1620000"/>
            <a:ext cx="2780230" cy="1829875"/>
          </a:xfrm>
          <a:prstGeom prst="rect">
            <a:avLst/>
          </a:prstGeom>
        </p:spPr>
      </p:pic>
      <p:pic>
        <p:nvPicPr>
          <p:cNvPr id="6" name="Picture 5">
            <a:extLst>
              <a:ext uri="{FF2B5EF4-FFF2-40B4-BE49-F238E27FC236}">
                <a16:creationId xmlns:a16="http://schemas.microsoft.com/office/drawing/2014/main" id="{0E1AED1D-F6E2-8340-83E3-C1F90A10F7B5}"/>
              </a:ext>
            </a:extLst>
          </p:cNvPr>
          <p:cNvPicPr>
            <a:picLocks noChangeAspect="1"/>
          </p:cNvPicPr>
          <p:nvPr/>
        </p:nvPicPr>
        <p:blipFill>
          <a:blip r:embed="rId4"/>
          <a:stretch>
            <a:fillRect/>
          </a:stretch>
        </p:blipFill>
        <p:spPr>
          <a:xfrm>
            <a:off x="161563" y="1620000"/>
            <a:ext cx="2748513" cy="1829875"/>
          </a:xfrm>
          <a:prstGeom prst="rect">
            <a:avLst/>
          </a:prstGeom>
        </p:spPr>
      </p:pic>
      <p:sp>
        <p:nvSpPr>
          <p:cNvPr id="17" name="Text Placeholder column 1">
            <a:extLst>
              <a:ext uri="{FF2B5EF4-FFF2-40B4-BE49-F238E27FC236}">
                <a16:creationId xmlns:a16="http://schemas.microsoft.com/office/drawing/2014/main" id="{2623373C-C7F4-714D-9281-93E5918963FC}"/>
              </a:ext>
            </a:extLst>
          </p:cNvPr>
          <p:cNvSpPr txBox="1">
            <a:spLocks/>
          </p:cNvSpPr>
          <p:nvPr/>
        </p:nvSpPr>
        <p:spPr bwMode="black">
          <a:xfrm>
            <a:off x="3293740" y="4421080"/>
            <a:ext cx="2531822" cy="970374"/>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t>Set initial limits on your work in progress</a:t>
            </a:r>
          </a:p>
        </p:txBody>
      </p:sp>
      <p:pic>
        <p:nvPicPr>
          <p:cNvPr id="21" name="Picture 20">
            <a:extLst>
              <a:ext uri="{FF2B5EF4-FFF2-40B4-BE49-F238E27FC236}">
                <a16:creationId xmlns:a16="http://schemas.microsoft.com/office/drawing/2014/main" id="{E0F8C5D9-7BFC-C44E-88CB-3C7E27733C29}"/>
              </a:ext>
            </a:extLst>
          </p:cNvPr>
          <p:cNvPicPr>
            <a:picLocks noChangeAspect="1"/>
          </p:cNvPicPr>
          <p:nvPr/>
        </p:nvPicPr>
        <p:blipFill>
          <a:blip r:embed="rId5"/>
          <a:stretch>
            <a:fillRect/>
          </a:stretch>
        </p:blipFill>
        <p:spPr>
          <a:xfrm>
            <a:off x="6177514" y="1617533"/>
            <a:ext cx="2748513" cy="1832342"/>
          </a:xfrm>
          <a:prstGeom prst="rect">
            <a:avLst/>
          </a:prstGeom>
        </p:spPr>
      </p:pic>
      <p:sp>
        <p:nvSpPr>
          <p:cNvPr id="22" name="Text Placeholder column 1">
            <a:extLst>
              <a:ext uri="{FF2B5EF4-FFF2-40B4-BE49-F238E27FC236}">
                <a16:creationId xmlns:a16="http://schemas.microsoft.com/office/drawing/2014/main" id="{E295A26F-D655-E543-827C-7E0C7170ED8B}"/>
              </a:ext>
            </a:extLst>
          </p:cNvPr>
          <p:cNvSpPr txBox="1">
            <a:spLocks/>
          </p:cNvSpPr>
          <p:nvPr/>
        </p:nvSpPr>
        <p:spPr bwMode="black">
          <a:xfrm>
            <a:off x="6177514" y="4421080"/>
            <a:ext cx="2531822" cy="970374"/>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t>Get your works in progress on the board</a:t>
            </a:r>
          </a:p>
        </p:txBody>
      </p:sp>
      <p:sp>
        <p:nvSpPr>
          <p:cNvPr id="24" name="Text Placeholder column 1">
            <a:extLst>
              <a:ext uri="{FF2B5EF4-FFF2-40B4-BE49-F238E27FC236}">
                <a16:creationId xmlns:a16="http://schemas.microsoft.com/office/drawing/2014/main" id="{9E26DD40-961B-BA44-A18E-1A805C575C43}"/>
              </a:ext>
            </a:extLst>
          </p:cNvPr>
          <p:cNvSpPr txBox="1">
            <a:spLocks/>
          </p:cNvSpPr>
          <p:nvPr/>
        </p:nvSpPr>
        <p:spPr bwMode="black">
          <a:xfrm>
            <a:off x="9169631" y="4421080"/>
            <a:ext cx="2531822" cy="970374"/>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t>Inspect and adapt, then improve</a:t>
            </a:r>
          </a:p>
        </p:txBody>
      </p:sp>
      <p:pic>
        <p:nvPicPr>
          <p:cNvPr id="28" name="Picture 27">
            <a:extLst>
              <a:ext uri="{FF2B5EF4-FFF2-40B4-BE49-F238E27FC236}">
                <a16:creationId xmlns:a16="http://schemas.microsoft.com/office/drawing/2014/main" id="{5DB6A88B-A98F-6348-8F5E-4711E7CCB27B}"/>
              </a:ext>
            </a:extLst>
          </p:cNvPr>
          <p:cNvPicPr>
            <a:picLocks noChangeAspect="1"/>
          </p:cNvPicPr>
          <p:nvPr/>
        </p:nvPicPr>
        <p:blipFill>
          <a:blip r:embed="rId6"/>
          <a:stretch>
            <a:fillRect/>
          </a:stretch>
        </p:blipFill>
        <p:spPr>
          <a:xfrm>
            <a:off x="9169631" y="1596657"/>
            <a:ext cx="2745874" cy="1832343"/>
          </a:xfrm>
          <a:prstGeom prst="rect">
            <a:avLst/>
          </a:prstGeom>
        </p:spPr>
      </p:pic>
      <p:sp>
        <p:nvSpPr>
          <p:cNvPr id="29" name="TextBox 28">
            <a:extLst>
              <a:ext uri="{FF2B5EF4-FFF2-40B4-BE49-F238E27FC236}">
                <a16:creationId xmlns:a16="http://schemas.microsoft.com/office/drawing/2014/main" id="{09D00734-5889-EC48-8AAC-49A4D040D36D}"/>
              </a:ext>
            </a:extLst>
          </p:cNvPr>
          <p:cNvSpPr txBox="1"/>
          <p:nvPr/>
        </p:nvSpPr>
        <p:spPr>
          <a:xfrm>
            <a:off x="161563" y="3723305"/>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01</a:t>
            </a:r>
          </a:p>
        </p:txBody>
      </p:sp>
      <p:sp>
        <p:nvSpPr>
          <p:cNvPr id="30" name="TextBox 29">
            <a:extLst>
              <a:ext uri="{FF2B5EF4-FFF2-40B4-BE49-F238E27FC236}">
                <a16:creationId xmlns:a16="http://schemas.microsoft.com/office/drawing/2014/main" id="{87C27F4E-4339-1C40-A03B-8AFD5D4D9ADE}"/>
              </a:ext>
            </a:extLst>
          </p:cNvPr>
          <p:cNvSpPr txBox="1"/>
          <p:nvPr/>
        </p:nvSpPr>
        <p:spPr>
          <a:xfrm>
            <a:off x="3255627" y="3723305"/>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02</a:t>
            </a:r>
          </a:p>
        </p:txBody>
      </p:sp>
      <p:sp>
        <p:nvSpPr>
          <p:cNvPr id="31" name="TextBox 30">
            <a:extLst>
              <a:ext uri="{FF2B5EF4-FFF2-40B4-BE49-F238E27FC236}">
                <a16:creationId xmlns:a16="http://schemas.microsoft.com/office/drawing/2014/main" id="{B3321926-9D37-1647-AAF6-ABE0913D8684}"/>
              </a:ext>
            </a:extLst>
          </p:cNvPr>
          <p:cNvSpPr txBox="1"/>
          <p:nvPr/>
        </p:nvSpPr>
        <p:spPr>
          <a:xfrm>
            <a:off x="6212629" y="3643774"/>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03</a:t>
            </a:r>
          </a:p>
        </p:txBody>
      </p:sp>
      <p:sp>
        <p:nvSpPr>
          <p:cNvPr id="32" name="TextBox 31">
            <a:extLst>
              <a:ext uri="{FF2B5EF4-FFF2-40B4-BE49-F238E27FC236}">
                <a16:creationId xmlns:a16="http://schemas.microsoft.com/office/drawing/2014/main" id="{8F3A77EF-86E2-1F46-8FA5-46D4150B744E}"/>
              </a:ext>
            </a:extLst>
          </p:cNvPr>
          <p:cNvSpPr txBox="1"/>
          <p:nvPr/>
        </p:nvSpPr>
        <p:spPr>
          <a:xfrm>
            <a:off x="9242859" y="3643774"/>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04</a:t>
            </a:r>
          </a:p>
        </p:txBody>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llustration" descr="Example of an illustration " title="Illustration for divider page"/>
          <p:cNvPicPr>
            <a:picLocks noGrp="1" noChangeAspect="1"/>
          </p:cNvPicPr>
          <p:nvPr>
            <p:ph type="pic" sz="quarter" idx="12"/>
          </p:nvPr>
        </p:nvPicPr>
        <p:blipFill>
          <a:blip r:embed="rId3"/>
          <a:srcRect t="3112" b="3112"/>
          <a:stretch>
            <a:fillRect/>
          </a:stretch>
        </p:blipFill>
        <p:spPr bwMode="invGray"/>
      </p:pic>
      <p:sp>
        <p:nvSpPr>
          <p:cNvPr id="4" name="Title 3">
            <a:extLst>
              <a:ext uri="{FF2B5EF4-FFF2-40B4-BE49-F238E27FC236}">
                <a16:creationId xmlns:a16="http://schemas.microsoft.com/office/drawing/2014/main" id="{32AC2D0C-9475-934B-AA40-EBED16132890}"/>
              </a:ext>
            </a:extLst>
          </p:cNvPr>
          <p:cNvSpPr>
            <a:spLocks noGrp="1"/>
          </p:cNvSpPr>
          <p:nvPr>
            <p:ph type="ctrTitle"/>
          </p:nvPr>
        </p:nvSpPr>
        <p:spPr/>
        <p:txBody>
          <a:bodyPr/>
          <a:lstStyle/>
          <a:p>
            <a:r>
              <a:rPr lang="en-US" dirty="0"/>
              <a:t>Enterprise Service Planning </a:t>
            </a:r>
            <a:br>
              <a:rPr lang="en-US" dirty="0"/>
            </a:br>
            <a:r>
              <a:rPr lang="en-US" dirty="0">
                <a:solidFill>
                  <a:schemeClr val="accent1"/>
                </a:solidFill>
              </a:rPr>
              <a:t>management system</a:t>
            </a:r>
            <a:endParaRPr lang="en-US" dirty="0"/>
          </a:p>
        </p:txBody>
      </p:sp>
    </p:spTree>
    <p:extLst>
      <p:ext uri="{BB962C8B-B14F-4D97-AF65-F5344CB8AC3E}">
        <p14:creationId xmlns:p14="http://schemas.microsoft.com/office/powerpoint/2010/main" val="3523949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lstStyle/>
          <a:p>
            <a:pPr lvl="0"/>
            <a:r>
              <a:rPr lang="en-US" dirty="0"/>
              <a:t>A complete management system for improving communication, collaboration, and decision making across an organization</a:t>
            </a:r>
          </a:p>
          <a:p>
            <a:pPr marL="0" lvl="1" indent="0">
              <a:buNone/>
            </a:pPr>
            <a:endParaRPr lang="en-US" dirty="0"/>
          </a:p>
          <a:p>
            <a:pPr marL="0" lvl="1" indent="0">
              <a:buNone/>
            </a:pPr>
            <a:r>
              <a:rPr lang="en-US" dirty="0"/>
              <a:t>ESP gives the organization a way to respond faster with greater business agility</a:t>
            </a:r>
          </a:p>
        </p:txBody>
      </p:sp>
      <p:sp>
        <p:nvSpPr>
          <p:cNvPr id="2" name="Title"/>
          <p:cNvSpPr>
            <a:spLocks noGrp="1"/>
          </p:cNvSpPr>
          <p:nvPr>
            <p:ph type="title"/>
          </p:nvPr>
        </p:nvSpPr>
        <p:spPr/>
        <p:txBody>
          <a:bodyPr/>
          <a:lstStyle/>
          <a:p>
            <a:r>
              <a:rPr lang="en-US" dirty="0"/>
              <a:t>ESP Management System</a:t>
            </a:r>
          </a:p>
        </p:txBody>
      </p:sp>
      <p:pic>
        <p:nvPicPr>
          <p:cNvPr id="10" name="Picture 9">
            <a:extLst>
              <a:ext uri="{FF2B5EF4-FFF2-40B4-BE49-F238E27FC236}">
                <a16:creationId xmlns:a16="http://schemas.microsoft.com/office/drawing/2014/main" id="{6244B9CF-DE0E-E54C-A727-9EE3048E3D4F}"/>
              </a:ext>
            </a:extLst>
          </p:cNvPr>
          <p:cNvPicPr>
            <a:picLocks noChangeAspect="1"/>
          </p:cNvPicPr>
          <p:nvPr/>
        </p:nvPicPr>
        <p:blipFill>
          <a:blip r:embed="rId3"/>
          <a:stretch>
            <a:fillRect/>
          </a:stretch>
        </p:blipFill>
        <p:spPr>
          <a:xfrm>
            <a:off x="7415322" y="2951216"/>
            <a:ext cx="4353530" cy="1799459"/>
          </a:xfrm>
          <a:prstGeom prst="rect">
            <a:avLst/>
          </a:prstGeom>
        </p:spPr>
      </p:pic>
      <p:sp>
        <p:nvSpPr>
          <p:cNvPr id="11" name="Text Placeholder">
            <a:extLst>
              <a:ext uri="{FF2B5EF4-FFF2-40B4-BE49-F238E27FC236}">
                <a16:creationId xmlns:a16="http://schemas.microsoft.com/office/drawing/2014/main" id="{C148C106-6FE4-214D-BB72-4EC2BEC7D0BF}"/>
              </a:ext>
            </a:extLst>
          </p:cNvPr>
          <p:cNvSpPr txBox="1">
            <a:spLocks/>
          </p:cNvSpPr>
          <p:nvPr/>
        </p:nvSpPr>
        <p:spPr bwMode="black">
          <a:xfrm>
            <a:off x="1389633" y="3743814"/>
            <a:ext cx="5140056" cy="754614"/>
          </a:xfrm>
          <a:prstGeom prst="rect">
            <a:avLst/>
          </a:prstGeom>
          <a:solidFill>
            <a:schemeClr val="bg1">
              <a:lumMod val="75000"/>
            </a:schemeClr>
          </a:solidFill>
          <a:ln w="28575">
            <a:solidFill>
              <a:schemeClr val="bg1">
                <a:lumMod val="50000"/>
              </a:schemeClr>
            </a:solidFill>
          </a:ln>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dirty="0">
                <a:solidFill>
                  <a:schemeClr val="bg1"/>
                </a:solidFill>
              </a:rPr>
              <a:t>ESP coordinates strategic initiatives with current capability to deliver</a:t>
            </a:r>
          </a:p>
        </p:txBody>
      </p:sp>
    </p:spTree>
    <p:extLst>
      <p:ext uri="{BB962C8B-B14F-4D97-AF65-F5344CB8AC3E}">
        <p14:creationId xmlns:p14="http://schemas.microsoft.com/office/powerpoint/2010/main" val="31262883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a:xfrm>
            <a:off x="504001" y="1327036"/>
            <a:ext cx="10041416" cy="4716000"/>
          </a:xfrm>
        </p:spPr>
        <p:txBody>
          <a:bodyPr>
            <a:normAutofit fontScale="77500" lnSpcReduction="20000"/>
          </a:bodyPr>
          <a:lstStyle/>
          <a:p>
            <a:r>
              <a:rPr lang="en-US" dirty="0"/>
              <a:t>Kanban and theories behind</a:t>
            </a:r>
          </a:p>
          <a:p>
            <a:pPr lvl="1"/>
            <a:r>
              <a:rPr lang="en-US" dirty="0"/>
              <a:t>Context switching</a:t>
            </a:r>
          </a:p>
          <a:p>
            <a:pPr lvl="1"/>
            <a:r>
              <a:rPr lang="en-US" dirty="0"/>
              <a:t>Little’s law</a:t>
            </a:r>
          </a:p>
          <a:p>
            <a:pPr lvl="1"/>
            <a:r>
              <a:rPr lang="en-US" dirty="0"/>
              <a:t>Theory of constraints</a:t>
            </a:r>
          </a:p>
          <a:p>
            <a:pPr lvl="1"/>
            <a:r>
              <a:rPr lang="en-US" dirty="0"/>
              <a:t>Feedback loops</a:t>
            </a:r>
          </a:p>
          <a:p>
            <a:r>
              <a:rPr lang="en-US" dirty="0"/>
              <a:t>Kanban principles</a:t>
            </a:r>
          </a:p>
          <a:p>
            <a:pPr lvl="1"/>
            <a:r>
              <a:rPr lang="en-US" dirty="0"/>
              <a:t>Visualize work</a:t>
            </a:r>
          </a:p>
          <a:p>
            <a:pPr lvl="1"/>
            <a:r>
              <a:rPr lang="en-US" dirty="0"/>
              <a:t>Limit WIP</a:t>
            </a:r>
          </a:p>
          <a:p>
            <a:pPr lvl="1"/>
            <a:r>
              <a:rPr lang="en-US" dirty="0"/>
              <a:t>Manage flow</a:t>
            </a:r>
          </a:p>
          <a:p>
            <a:r>
              <a:rPr lang="en-US" dirty="0"/>
              <a:t>Everyday Kanban</a:t>
            </a:r>
          </a:p>
          <a:p>
            <a:r>
              <a:rPr lang="en-US" dirty="0"/>
              <a:t>Enterprise Service Planning Management System</a:t>
            </a:r>
          </a:p>
          <a:p>
            <a:pPr lvl="1"/>
            <a:r>
              <a:rPr lang="en-US" dirty="0"/>
              <a:t>Management System</a:t>
            </a:r>
          </a:p>
          <a:p>
            <a:pPr lvl="1"/>
            <a:r>
              <a:rPr lang="en-US" dirty="0"/>
              <a:t>Activities, Roles</a:t>
            </a:r>
          </a:p>
          <a:p>
            <a:pPr lvl="1"/>
            <a:r>
              <a:rPr lang="en-US" dirty="0"/>
              <a:t>Forecast</a:t>
            </a:r>
          </a:p>
          <a:p>
            <a:pPr lvl="1"/>
            <a:r>
              <a:rPr lang="en-US" dirty="0"/>
              <a:t>Pain Points to be addressed</a:t>
            </a:r>
          </a:p>
          <a:p>
            <a:pPr marL="0" lvl="1" indent="0">
              <a:buNone/>
            </a:pPr>
            <a:endParaRPr lang="en-US" dirty="0"/>
          </a:p>
          <a:p>
            <a:pPr lvl="1"/>
            <a:endParaRPr lang="en-US" dirty="0"/>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ESP Management System</a:t>
            </a:r>
          </a:p>
        </p:txBody>
      </p:sp>
      <p:pic>
        <p:nvPicPr>
          <p:cNvPr id="10" name="Picture 9">
            <a:extLst>
              <a:ext uri="{FF2B5EF4-FFF2-40B4-BE49-F238E27FC236}">
                <a16:creationId xmlns:a16="http://schemas.microsoft.com/office/drawing/2014/main" id="{6244B9CF-DE0E-E54C-A727-9EE3048E3D4F}"/>
              </a:ext>
            </a:extLst>
          </p:cNvPr>
          <p:cNvPicPr>
            <a:picLocks noChangeAspect="1"/>
          </p:cNvPicPr>
          <p:nvPr/>
        </p:nvPicPr>
        <p:blipFill>
          <a:blip r:embed="rId2"/>
          <a:stretch>
            <a:fillRect/>
          </a:stretch>
        </p:blipFill>
        <p:spPr>
          <a:xfrm>
            <a:off x="7415322" y="2951216"/>
            <a:ext cx="4353530" cy="1799459"/>
          </a:xfrm>
          <a:prstGeom prst="rect">
            <a:avLst/>
          </a:prstGeom>
        </p:spPr>
      </p:pic>
      <p:sp>
        <p:nvSpPr>
          <p:cNvPr id="11" name="Text Placeholder">
            <a:extLst>
              <a:ext uri="{FF2B5EF4-FFF2-40B4-BE49-F238E27FC236}">
                <a16:creationId xmlns:a16="http://schemas.microsoft.com/office/drawing/2014/main" id="{C148C106-6FE4-214D-BB72-4EC2BEC7D0BF}"/>
              </a:ext>
            </a:extLst>
          </p:cNvPr>
          <p:cNvSpPr txBox="1">
            <a:spLocks/>
          </p:cNvSpPr>
          <p:nvPr/>
        </p:nvSpPr>
        <p:spPr bwMode="black">
          <a:xfrm>
            <a:off x="1402295" y="1534967"/>
            <a:ext cx="5140056" cy="754614"/>
          </a:xfrm>
          <a:prstGeom prst="rect">
            <a:avLst/>
          </a:prstGeom>
          <a:solidFill>
            <a:schemeClr val="bg1">
              <a:lumMod val="75000"/>
            </a:schemeClr>
          </a:solidFill>
          <a:ln w="28575">
            <a:solidFill>
              <a:schemeClr val="bg1">
                <a:lumMod val="50000"/>
              </a:schemeClr>
            </a:solidFill>
          </a:ln>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algn="ctr"/>
            <a:r>
              <a:rPr lang="en-US" dirty="0">
                <a:solidFill>
                  <a:schemeClr val="bg1"/>
                </a:solidFill>
              </a:rPr>
              <a:t>Mechanism to consider </a:t>
            </a:r>
            <a:r>
              <a:rPr lang="en-US" b="1" dirty="0">
                <a:solidFill>
                  <a:schemeClr val="bg1"/>
                </a:solidFill>
              </a:rPr>
              <a:t>existing outcomes </a:t>
            </a:r>
            <a:r>
              <a:rPr lang="en-US" dirty="0">
                <a:solidFill>
                  <a:schemeClr val="bg1"/>
                </a:solidFill>
              </a:rPr>
              <a:t>and compare them to </a:t>
            </a:r>
            <a:r>
              <a:rPr lang="en-US" b="1" dirty="0">
                <a:solidFill>
                  <a:schemeClr val="bg1"/>
                </a:solidFill>
              </a:rPr>
              <a:t>desired outcomes</a:t>
            </a:r>
          </a:p>
        </p:txBody>
      </p:sp>
      <p:sp>
        <p:nvSpPr>
          <p:cNvPr id="8" name="Text Placeholder 4">
            <a:extLst>
              <a:ext uri="{FF2B5EF4-FFF2-40B4-BE49-F238E27FC236}">
                <a16:creationId xmlns:a16="http://schemas.microsoft.com/office/drawing/2014/main" id="{96968C4D-9065-284A-BD37-31D57373B870}"/>
              </a:ext>
            </a:extLst>
          </p:cNvPr>
          <p:cNvSpPr txBox="1">
            <a:spLocks/>
          </p:cNvSpPr>
          <p:nvPr/>
        </p:nvSpPr>
        <p:spPr bwMode="black">
          <a:xfrm>
            <a:off x="426323" y="2951216"/>
            <a:ext cx="7092000" cy="2714652"/>
          </a:xfrm>
          <a:prstGeom prst="rect">
            <a:avLst/>
          </a:prstGeom>
        </p:spPr>
        <p:txBody>
          <a:bodyPr vert="horz" lIns="0" tIns="0" rIns="0" bIns="0" rtlCol="0">
            <a:normAutofit/>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Is our current service delivery “fit for purpose” in the eyes of our customers?</a:t>
            </a:r>
          </a:p>
          <a:p>
            <a:pPr lvl="1"/>
            <a:endParaRPr lang="en-US" dirty="0"/>
          </a:p>
          <a:p>
            <a:pPr lvl="1"/>
            <a:r>
              <a:rPr lang="en-US" dirty="0"/>
              <a:t>Is our current capability driving our strategic goals as a business?</a:t>
            </a:r>
          </a:p>
          <a:p>
            <a:pPr lvl="1"/>
            <a:endParaRPr lang="en-US" dirty="0"/>
          </a:p>
          <a:p>
            <a:pPr lvl="1"/>
            <a:r>
              <a:rPr lang="en-US" dirty="0"/>
              <a:t>Use the Kanban cadences as the management system that enables balance , leading to better enterprise services delivery</a:t>
            </a:r>
          </a:p>
          <a:p>
            <a:pPr marL="179387" lvl="2" indent="0">
              <a:buFont typeface="Arial" panose="020B0604020202020204" pitchFamily="34" charset="0"/>
              <a:buNone/>
            </a:pPr>
            <a:endParaRPr lang="en-US" dirty="0"/>
          </a:p>
        </p:txBody>
      </p:sp>
    </p:spTree>
    <p:extLst>
      <p:ext uri="{BB962C8B-B14F-4D97-AF65-F5344CB8AC3E}">
        <p14:creationId xmlns:p14="http://schemas.microsoft.com/office/powerpoint/2010/main" val="28685135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4001" y="504000"/>
            <a:ext cx="7092000" cy="369332"/>
          </a:xfrm>
        </p:spPr>
        <p:txBody>
          <a:bodyPr/>
          <a:lstStyle/>
          <a:p>
            <a:r>
              <a:rPr lang="en-US" dirty="0"/>
              <a:t>Elements of Enterprise Services Planning</a:t>
            </a:r>
          </a:p>
        </p:txBody>
      </p:sp>
      <p:pic>
        <p:nvPicPr>
          <p:cNvPr id="10" name="Picture 9">
            <a:extLst>
              <a:ext uri="{FF2B5EF4-FFF2-40B4-BE49-F238E27FC236}">
                <a16:creationId xmlns:a16="http://schemas.microsoft.com/office/drawing/2014/main" id="{6244B9CF-DE0E-E54C-A727-9EE3048E3D4F}"/>
              </a:ext>
            </a:extLst>
          </p:cNvPr>
          <p:cNvPicPr>
            <a:picLocks noChangeAspect="1"/>
          </p:cNvPicPr>
          <p:nvPr/>
        </p:nvPicPr>
        <p:blipFill>
          <a:blip r:embed="rId2"/>
          <a:stretch>
            <a:fillRect/>
          </a:stretch>
        </p:blipFill>
        <p:spPr>
          <a:xfrm>
            <a:off x="7415322" y="1826610"/>
            <a:ext cx="4353530" cy="1799459"/>
          </a:xfrm>
          <a:prstGeom prst="rect">
            <a:avLst/>
          </a:prstGeom>
        </p:spPr>
      </p:pic>
      <p:sp>
        <p:nvSpPr>
          <p:cNvPr id="5" name="Text Placeholder 4">
            <a:extLst>
              <a:ext uri="{FF2B5EF4-FFF2-40B4-BE49-F238E27FC236}">
                <a16:creationId xmlns:a16="http://schemas.microsoft.com/office/drawing/2014/main" id="{0D5C330E-410A-514A-B0A3-990607C2DCE8}"/>
              </a:ext>
            </a:extLst>
          </p:cNvPr>
          <p:cNvSpPr>
            <a:spLocks noGrp="1"/>
          </p:cNvSpPr>
          <p:nvPr>
            <p:ph type="body" sz="quarter" idx="11"/>
          </p:nvPr>
        </p:nvSpPr>
        <p:spPr>
          <a:xfrm>
            <a:off x="504001" y="1492945"/>
            <a:ext cx="7092000" cy="4716000"/>
          </a:xfrm>
        </p:spPr>
        <p:txBody>
          <a:bodyPr/>
          <a:lstStyle/>
          <a:p>
            <a:pPr lvl="1"/>
            <a:r>
              <a:rPr lang="en-US" dirty="0"/>
              <a:t>Kanban</a:t>
            </a:r>
          </a:p>
          <a:p>
            <a:pPr lvl="1"/>
            <a:r>
              <a:rPr lang="en-US" dirty="0"/>
              <a:t>Feedback loops : Cadences</a:t>
            </a:r>
          </a:p>
          <a:p>
            <a:pPr lvl="1"/>
            <a:r>
              <a:rPr lang="en-US" dirty="0"/>
              <a:t>Probabilistic forecasting</a:t>
            </a:r>
          </a:p>
          <a:p>
            <a:pPr lvl="1"/>
            <a:r>
              <a:rPr lang="en-US" dirty="0"/>
              <a:t>Risk management</a:t>
            </a:r>
          </a:p>
          <a:p>
            <a:pPr lvl="1"/>
            <a:r>
              <a:rPr lang="en-US" dirty="0"/>
              <a:t>Shape demand and improve capability</a:t>
            </a:r>
          </a:p>
        </p:txBody>
      </p:sp>
      <p:pic>
        <p:nvPicPr>
          <p:cNvPr id="7" name="Picture 6">
            <a:extLst>
              <a:ext uri="{FF2B5EF4-FFF2-40B4-BE49-F238E27FC236}">
                <a16:creationId xmlns:a16="http://schemas.microsoft.com/office/drawing/2014/main" id="{B6915F3F-BFE3-7444-B343-087D414C21B9}"/>
              </a:ext>
            </a:extLst>
          </p:cNvPr>
          <p:cNvPicPr>
            <a:picLocks noChangeAspect="1"/>
          </p:cNvPicPr>
          <p:nvPr/>
        </p:nvPicPr>
        <p:blipFill>
          <a:blip r:embed="rId3"/>
          <a:stretch>
            <a:fillRect/>
          </a:stretch>
        </p:blipFill>
        <p:spPr>
          <a:xfrm>
            <a:off x="3347819" y="3394900"/>
            <a:ext cx="3810000" cy="2959100"/>
          </a:xfrm>
          <a:prstGeom prst="rect">
            <a:avLst/>
          </a:prstGeom>
        </p:spPr>
      </p:pic>
    </p:spTree>
    <p:extLst>
      <p:ext uri="{BB962C8B-B14F-4D97-AF65-F5344CB8AC3E}">
        <p14:creationId xmlns:p14="http://schemas.microsoft.com/office/powerpoint/2010/main" val="8476848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1CD56D4-0D60-E841-BB8F-CFF97381F0FF}"/>
              </a:ext>
            </a:extLst>
          </p:cNvPr>
          <p:cNvPicPr>
            <a:picLocks noChangeAspect="1"/>
          </p:cNvPicPr>
          <p:nvPr/>
        </p:nvPicPr>
        <p:blipFill>
          <a:blip r:embed="rId2"/>
          <a:stretch>
            <a:fillRect/>
          </a:stretch>
        </p:blipFill>
        <p:spPr>
          <a:xfrm>
            <a:off x="1797268" y="19101"/>
            <a:ext cx="8145517" cy="6458916"/>
          </a:xfrm>
          <a:prstGeom prst="rect">
            <a:avLst/>
          </a:prstGeom>
        </p:spPr>
      </p:pic>
    </p:spTree>
    <p:extLst>
      <p:ext uri="{BB962C8B-B14F-4D97-AF65-F5344CB8AC3E}">
        <p14:creationId xmlns:p14="http://schemas.microsoft.com/office/powerpoint/2010/main" val="59992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4000" y="504000"/>
            <a:ext cx="11130951" cy="369332"/>
          </a:xfrm>
        </p:spPr>
        <p:txBody>
          <a:bodyPr/>
          <a:lstStyle/>
          <a:p>
            <a:r>
              <a:rPr lang="en-US" dirty="0"/>
              <a:t>What are the activities of ESP Cadence information flow?</a:t>
            </a:r>
          </a:p>
        </p:txBody>
      </p:sp>
      <p:pic>
        <p:nvPicPr>
          <p:cNvPr id="10" name="Picture 9">
            <a:extLst>
              <a:ext uri="{FF2B5EF4-FFF2-40B4-BE49-F238E27FC236}">
                <a16:creationId xmlns:a16="http://schemas.microsoft.com/office/drawing/2014/main" id="{6244B9CF-DE0E-E54C-A727-9EE3048E3D4F}"/>
              </a:ext>
            </a:extLst>
          </p:cNvPr>
          <p:cNvPicPr>
            <a:picLocks noChangeAspect="1"/>
          </p:cNvPicPr>
          <p:nvPr/>
        </p:nvPicPr>
        <p:blipFill>
          <a:blip r:embed="rId2"/>
          <a:stretch>
            <a:fillRect/>
          </a:stretch>
        </p:blipFill>
        <p:spPr>
          <a:xfrm>
            <a:off x="7415322" y="1826610"/>
            <a:ext cx="4353530" cy="1799459"/>
          </a:xfrm>
          <a:prstGeom prst="rect">
            <a:avLst/>
          </a:prstGeom>
        </p:spPr>
      </p:pic>
      <p:sp>
        <p:nvSpPr>
          <p:cNvPr id="5" name="Text Placeholder 4">
            <a:extLst>
              <a:ext uri="{FF2B5EF4-FFF2-40B4-BE49-F238E27FC236}">
                <a16:creationId xmlns:a16="http://schemas.microsoft.com/office/drawing/2014/main" id="{0D5C330E-410A-514A-B0A3-990607C2DCE8}"/>
              </a:ext>
            </a:extLst>
          </p:cNvPr>
          <p:cNvSpPr>
            <a:spLocks noGrp="1"/>
          </p:cNvSpPr>
          <p:nvPr>
            <p:ph type="body" sz="quarter" idx="11"/>
          </p:nvPr>
        </p:nvSpPr>
        <p:spPr>
          <a:xfrm>
            <a:off x="504001" y="1492945"/>
            <a:ext cx="7092000" cy="4716000"/>
          </a:xfrm>
        </p:spPr>
        <p:txBody>
          <a:bodyPr>
            <a:normAutofit lnSpcReduction="10000"/>
          </a:bodyPr>
          <a:lstStyle/>
          <a:p>
            <a:pPr lvl="1"/>
            <a:r>
              <a:rPr lang="en-US" dirty="0"/>
              <a:t>Take data and other input collected from each Kanban system</a:t>
            </a:r>
          </a:p>
          <a:p>
            <a:pPr lvl="1"/>
            <a:endParaRPr lang="en-US" dirty="0"/>
          </a:p>
          <a:p>
            <a:pPr lvl="1"/>
            <a:r>
              <a:rPr lang="en-US" dirty="0"/>
              <a:t>Observe signals that adjustments to the system is needed</a:t>
            </a:r>
          </a:p>
          <a:p>
            <a:pPr lvl="2"/>
            <a:r>
              <a:rPr lang="en-US" dirty="0"/>
              <a:t>You aren’t delivering work when you promised it</a:t>
            </a:r>
          </a:p>
          <a:p>
            <a:pPr lvl="2"/>
            <a:r>
              <a:rPr lang="en-US" dirty="0"/>
              <a:t>Your customer has some new dissatisfaction or new request</a:t>
            </a:r>
          </a:p>
          <a:p>
            <a:pPr marL="179387" lvl="2" indent="0">
              <a:buNone/>
            </a:pPr>
            <a:endParaRPr lang="en-US" dirty="0"/>
          </a:p>
          <a:p>
            <a:pPr lvl="1"/>
            <a:r>
              <a:rPr lang="en-US" dirty="0"/>
              <a:t>Or, consider current status and decide how to move forward</a:t>
            </a:r>
          </a:p>
          <a:p>
            <a:pPr lvl="2"/>
            <a:r>
              <a:rPr lang="en-US" dirty="0"/>
              <a:t>What work is ready to be delivered</a:t>
            </a:r>
          </a:p>
          <a:p>
            <a:pPr lvl="2"/>
            <a:r>
              <a:rPr lang="en-US" dirty="0"/>
              <a:t>How can we cope with a new competing product?</a:t>
            </a:r>
          </a:p>
          <a:p>
            <a:pPr marL="179387" lvl="2" indent="0">
              <a:buNone/>
            </a:pPr>
            <a:endParaRPr lang="en-US" dirty="0"/>
          </a:p>
          <a:p>
            <a:pPr lvl="1"/>
            <a:r>
              <a:rPr lang="en-US" dirty="0"/>
              <a:t>Discuss and decide on actions</a:t>
            </a:r>
          </a:p>
          <a:p>
            <a:pPr lvl="2"/>
            <a:r>
              <a:rPr lang="en-US" dirty="0"/>
              <a:t>Police changes</a:t>
            </a:r>
          </a:p>
          <a:p>
            <a:pPr lvl="2"/>
            <a:r>
              <a:rPr lang="en-US" dirty="0"/>
              <a:t>Apply techniques to shape demand or modify capacity</a:t>
            </a:r>
          </a:p>
          <a:p>
            <a:pPr marL="179387" lvl="2" indent="0">
              <a:buNone/>
            </a:pPr>
            <a:endParaRPr lang="en-US" dirty="0"/>
          </a:p>
          <a:p>
            <a:pPr lvl="1"/>
            <a:r>
              <a:rPr lang="en-US" dirty="0"/>
              <a:t>Communicate decisions</a:t>
            </a:r>
          </a:p>
        </p:txBody>
      </p:sp>
    </p:spTree>
    <p:extLst>
      <p:ext uri="{BB962C8B-B14F-4D97-AF65-F5344CB8AC3E}">
        <p14:creationId xmlns:p14="http://schemas.microsoft.com/office/powerpoint/2010/main" val="37014814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7AD8D11-6070-7547-976C-B4D859719EE5}"/>
              </a:ext>
            </a:extLst>
          </p:cNvPr>
          <p:cNvPicPr>
            <a:picLocks noChangeAspect="1"/>
          </p:cNvPicPr>
          <p:nvPr/>
        </p:nvPicPr>
        <p:blipFill>
          <a:blip r:embed="rId2"/>
          <a:stretch>
            <a:fillRect/>
          </a:stretch>
        </p:blipFill>
        <p:spPr>
          <a:xfrm>
            <a:off x="1597572" y="957213"/>
            <a:ext cx="8103475" cy="5418021"/>
          </a:xfrm>
          <a:prstGeom prst="rect">
            <a:avLst/>
          </a:prstGeom>
        </p:spPr>
      </p:pic>
      <p:sp>
        <p:nvSpPr>
          <p:cNvPr id="5" name="Title">
            <a:extLst>
              <a:ext uri="{FF2B5EF4-FFF2-40B4-BE49-F238E27FC236}">
                <a16:creationId xmlns:a16="http://schemas.microsoft.com/office/drawing/2014/main" id="{AC98951C-4C4A-6F4B-8DD9-857E9122C072}"/>
              </a:ext>
            </a:extLst>
          </p:cNvPr>
          <p:cNvSpPr>
            <a:spLocks noGrp="1"/>
          </p:cNvSpPr>
          <p:nvPr>
            <p:ph type="title"/>
          </p:nvPr>
        </p:nvSpPr>
        <p:spPr>
          <a:xfrm>
            <a:off x="504001" y="504000"/>
            <a:ext cx="7092000" cy="369332"/>
          </a:xfrm>
        </p:spPr>
        <p:txBody>
          <a:bodyPr/>
          <a:lstStyle/>
          <a:p>
            <a:r>
              <a:rPr lang="en-US" dirty="0"/>
              <a:t>Roles are emerging on Kanban and ERP</a:t>
            </a:r>
          </a:p>
        </p:txBody>
      </p:sp>
    </p:spTree>
    <p:extLst>
      <p:ext uri="{BB962C8B-B14F-4D97-AF65-F5344CB8AC3E}">
        <p14:creationId xmlns:p14="http://schemas.microsoft.com/office/powerpoint/2010/main" val="31204974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llustration" descr="Example of an illustration " title="Illustration for divider page"/>
          <p:cNvPicPr>
            <a:picLocks noGrp="1" noChangeAspect="1"/>
          </p:cNvPicPr>
          <p:nvPr>
            <p:ph type="pic" sz="quarter" idx="12"/>
          </p:nvPr>
        </p:nvPicPr>
        <p:blipFill>
          <a:blip r:embed="rId3"/>
          <a:srcRect t="3112" b="3112"/>
          <a:stretch>
            <a:fillRect/>
          </a:stretch>
        </p:blipFill>
        <p:spPr bwMode="invGray"/>
      </p:pic>
      <p:sp>
        <p:nvSpPr>
          <p:cNvPr id="4" name="Title 3">
            <a:extLst>
              <a:ext uri="{FF2B5EF4-FFF2-40B4-BE49-F238E27FC236}">
                <a16:creationId xmlns:a16="http://schemas.microsoft.com/office/drawing/2014/main" id="{32AC2D0C-9475-934B-AA40-EBED16132890}"/>
              </a:ext>
            </a:extLst>
          </p:cNvPr>
          <p:cNvSpPr>
            <a:spLocks noGrp="1"/>
          </p:cNvSpPr>
          <p:nvPr>
            <p:ph type="ctrTitle"/>
          </p:nvPr>
        </p:nvSpPr>
        <p:spPr/>
        <p:txBody>
          <a:bodyPr/>
          <a:lstStyle/>
          <a:p>
            <a:r>
              <a:rPr lang="en-US" dirty="0"/>
              <a:t>Sequencing </a:t>
            </a:r>
            <a:r>
              <a:rPr lang="en-US" dirty="0">
                <a:solidFill>
                  <a:schemeClr val="accent1"/>
                </a:solidFill>
              </a:rPr>
              <a:t>policies</a:t>
            </a:r>
          </a:p>
        </p:txBody>
      </p:sp>
    </p:spTree>
    <p:extLst>
      <p:ext uri="{BB962C8B-B14F-4D97-AF65-F5344CB8AC3E}">
        <p14:creationId xmlns:p14="http://schemas.microsoft.com/office/powerpoint/2010/main" val="34080946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normAutofit/>
          </a:bodyPr>
          <a:lstStyle/>
          <a:p>
            <a:pPr marL="342900" indent="-342900">
              <a:buFont typeface="Wingdings" pitchFamily="2" charset="2"/>
              <a:buChar char="§"/>
            </a:pPr>
            <a:r>
              <a:rPr lang="en-US" sz="1900" dirty="0"/>
              <a:t>Risk assessment informs scheduling</a:t>
            </a:r>
          </a:p>
          <a:p>
            <a:pPr marL="342900" indent="-342900">
              <a:buFont typeface="Wingdings" pitchFamily="2" charset="2"/>
              <a:buChar char="§"/>
            </a:pPr>
            <a:r>
              <a:rPr lang="en-US" sz="1900" dirty="0"/>
              <a:t>Create sequencing &amp; capacity allocation policies</a:t>
            </a:r>
          </a:p>
          <a:p>
            <a:pPr marL="342900" indent="-342900">
              <a:buFont typeface="Wingdings" pitchFamily="2" charset="2"/>
              <a:buChar char="§"/>
            </a:pPr>
            <a:r>
              <a:rPr lang="en-US" sz="1900" dirty="0"/>
              <a:t>Risk is a multi-</a:t>
            </a:r>
            <a:r>
              <a:rPr lang="en-US" sz="1900" dirty="0" err="1"/>
              <a:t>dimentional</a:t>
            </a:r>
            <a:r>
              <a:rPr lang="en-US" sz="1900" dirty="0"/>
              <a:t> problem</a:t>
            </a:r>
          </a:p>
          <a:p>
            <a:pPr marL="342900" indent="-342900">
              <a:buFont typeface="Wingdings" pitchFamily="2" charset="2"/>
              <a:buChar char="§"/>
            </a:pPr>
            <a:r>
              <a:rPr lang="en-US" sz="1900" dirty="0"/>
              <a:t>Policy-based scheduling is more powerful than traditional backlog prioritization</a:t>
            </a:r>
          </a:p>
        </p:txBody>
      </p:sp>
      <p:sp>
        <p:nvSpPr>
          <p:cNvPr id="2" name="Title"/>
          <p:cNvSpPr>
            <a:spLocks noGrp="1"/>
          </p:cNvSpPr>
          <p:nvPr>
            <p:ph type="title"/>
          </p:nvPr>
        </p:nvSpPr>
        <p:spPr/>
        <p:txBody>
          <a:bodyPr/>
          <a:lstStyle/>
          <a:p>
            <a:r>
              <a:rPr lang="en-US" dirty="0"/>
              <a:t>Sequencing policies</a:t>
            </a:r>
          </a:p>
        </p:txBody>
      </p:sp>
      <p:sp>
        <p:nvSpPr>
          <p:cNvPr id="7" name="TextBox 6">
            <a:extLst>
              <a:ext uri="{FF2B5EF4-FFF2-40B4-BE49-F238E27FC236}">
                <a16:creationId xmlns:a16="http://schemas.microsoft.com/office/drawing/2014/main" id="{D02B33C1-7505-1844-BCFD-39E5A95249C0}"/>
              </a:ext>
            </a:extLst>
          </p:cNvPr>
          <p:cNvSpPr txBox="1"/>
          <p:nvPr/>
        </p:nvSpPr>
        <p:spPr>
          <a:xfrm>
            <a:off x="4572000" y="-2066306"/>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519A00FA-A629-374B-8347-F19F8DE308D5}"/>
              </a:ext>
            </a:extLst>
          </p:cNvPr>
          <p:cNvSpPr/>
          <p:nvPr/>
        </p:nvSpPr>
        <p:spPr bwMode="gray">
          <a:xfrm>
            <a:off x="6293922" y="0"/>
            <a:ext cx="5901253" cy="6857997"/>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C716269D-FDB2-104D-94BF-DE9A24CC380A}"/>
              </a:ext>
            </a:extLst>
          </p:cNvPr>
          <p:cNvPicPr>
            <a:picLocks noChangeAspect="1"/>
          </p:cNvPicPr>
          <p:nvPr/>
        </p:nvPicPr>
        <p:blipFill>
          <a:blip r:embed="rId3"/>
          <a:stretch>
            <a:fillRect/>
          </a:stretch>
        </p:blipFill>
        <p:spPr>
          <a:xfrm>
            <a:off x="6574494" y="565148"/>
            <a:ext cx="4953000" cy="5727700"/>
          </a:xfrm>
          <a:prstGeom prst="rect">
            <a:avLst/>
          </a:prstGeom>
        </p:spPr>
      </p:pic>
    </p:spTree>
    <p:extLst>
      <p:ext uri="{BB962C8B-B14F-4D97-AF65-F5344CB8AC3E}">
        <p14:creationId xmlns:p14="http://schemas.microsoft.com/office/powerpoint/2010/main" val="6412720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llustration" descr="Example of an illustration " title="Illustration for divider page"/>
          <p:cNvPicPr>
            <a:picLocks noGrp="1" noChangeAspect="1"/>
          </p:cNvPicPr>
          <p:nvPr>
            <p:ph type="pic" sz="quarter" idx="12"/>
          </p:nvPr>
        </p:nvPicPr>
        <p:blipFill>
          <a:blip r:embed="rId3"/>
          <a:srcRect t="3112" b="3112"/>
          <a:stretch>
            <a:fillRect/>
          </a:stretch>
        </p:blipFill>
        <p:spPr bwMode="invGray"/>
      </p:pic>
      <p:sp>
        <p:nvSpPr>
          <p:cNvPr id="4" name="Title 3">
            <a:extLst>
              <a:ext uri="{FF2B5EF4-FFF2-40B4-BE49-F238E27FC236}">
                <a16:creationId xmlns:a16="http://schemas.microsoft.com/office/drawing/2014/main" id="{32AC2D0C-9475-934B-AA40-EBED16132890}"/>
              </a:ext>
            </a:extLst>
          </p:cNvPr>
          <p:cNvSpPr>
            <a:spLocks noGrp="1"/>
          </p:cNvSpPr>
          <p:nvPr>
            <p:ph type="ctrTitle"/>
          </p:nvPr>
        </p:nvSpPr>
        <p:spPr/>
        <p:txBody>
          <a:bodyPr/>
          <a:lstStyle/>
          <a:p>
            <a:r>
              <a:rPr lang="en-US" dirty="0"/>
              <a:t>Forecasting</a:t>
            </a:r>
            <a:endParaRPr lang="en-US" dirty="0">
              <a:solidFill>
                <a:schemeClr val="accent1"/>
              </a:solidFill>
            </a:endParaRPr>
          </a:p>
        </p:txBody>
      </p:sp>
    </p:spTree>
    <p:extLst>
      <p:ext uri="{BB962C8B-B14F-4D97-AF65-F5344CB8AC3E}">
        <p14:creationId xmlns:p14="http://schemas.microsoft.com/office/powerpoint/2010/main" val="3637223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normAutofit/>
          </a:bodyPr>
          <a:lstStyle/>
          <a:p>
            <a:pPr marL="342900" indent="-342900">
              <a:buFont typeface="Wingdings" pitchFamily="2" charset="2"/>
              <a:buChar char="§"/>
            </a:pPr>
            <a:r>
              <a:rPr lang="en-US" sz="1900" dirty="0"/>
              <a:t>Statistical enablers for project forecasting</a:t>
            </a:r>
          </a:p>
          <a:p>
            <a:pPr marL="342900" indent="-342900">
              <a:buFont typeface="Wingdings" pitchFamily="2" charset="2"/>
              <a:buChar char="§"/>
            </a:pPr>
            <a:r>
              <a:rPr lang="en-US" sz="1900" dirty="0"/>
              <a:t>Building a schedule forecasting</a:t>
            </a:r>
          </a:p>
          <a:p>
            <a:pPr marL="342900" indent="-342900">
              <a:buFont typeface="Wingdings" pitchFamily="2" charset="2"/>
              <a:buChar char="§"/>
            </a:pPr>
            <a:r>
              <a:rPr lang="en-US" sz="1900" dirty="0"/>
              <a:t>Using capacity allocation to manage requirements risks</a:t>
            </a:r>
          </a:p>
        </p:txBody>
      </p:sp>
      <p:sp>
        <p:nvSpPr>
          <p:cNvPr id="2" name="Title"/>
          <p:cNvSpPr>
            <a:spLocks noGrp="1"/>
          </p:cNvSpPr>
          <p:nvPr>
            <p:ph type="title"/>
          </p:nvPr>
        </p:nvSpPr>
        <p:spPr/>
        <p:txBody>
          <a:bodyPr/>
          <a:lstStyle/>
          <a:p>
            <a:r>
              <a:rPr lang="en-US" dirty="0"/>
              <a:t>Forecasting</a:t>
            </a:r>
          </a:p>
        </p:txBody>
      </p:sp>
      <p:sp>
        <p:nvSpPr>
          <p:cNvPr id="7" name="TextBox 6">
            <a:extLst>
              <a:ext uri="{FF2B5EF4-FFF2-40B4-BE49-F238E27FC236}">
                <a16:creationId xmlns:a16="http://schemas.microsoft.com/office/drawing/2014/main" id="{D02B33C1-7505-1844-BCFD-39E5A95249C0}"/>
              </a:ext>
            </a:extLst>
          </p:cNvPr>
          <p:cNvSpPr txBox="1"/>
          <p:nvPr/>
        </p:nvSpPr>
        <p:spPr>
          <a:xfrm>
            <a:off x="4572000" y="-2066306"/>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sp>
        <p:nvSpPr>
          <p:cNvPr id="6" name="Rectangle 5">
            <a:extLst>
              <a:ext uri="{FF2B5EF4-FFF2-40B4-BE49-F238E27FC236}">
                <a16:creationId xmlns:a16="http://schemas.microsoft.com/office/drawing/2014/main" id="{519A00FA-A629-374B-8347-F19F8DE308D5}"/>
              </a:ext>
            </a:extLst>
          </p:cNvPr>
          <p:cNvSpPr/>
          <p:nvPr/>
        </p:nvSpPr>
        <p:spPr bwMode="gray">
          <a:xfrm>
            <a:off x="6293922" y="0"/>
            <a:ext cx="5901253" cy="6857997"/>
          </a:xfrm>
          <a:prstGeom prst="rect">
            <a:avLst/>
          </a:prstGeom>
          <a:solidFill>
            <a:schemeClr val="bg1"/>
          </a:solidFill>
          <a:ln w="25400" algn="ctr">
            <a:solidFill>
              <a:schemeClr val="tx1"/>
            </a:solidFill>
            <a:miter lim="800000"/>
            <a:headEnd/>
            <a:tailEnd/>
          </a:ln>
        </p:spPr>
        <p:txBody>
          <a:bodyPr lIns="90000" tIns="72000" rIns="90000" bIns="72000" rtlCol="0" anchor="ctr"/>
          <a:lstStyle/>
          <a:p>
            <a:pPr marR="0" algn="ctr" defTabSz="914400" eaLnBrk="1" fontAlgn="base" latinLnBrk="0" hangingPunct="1">
              <a:lnSpc>
                <a:spcPct val="100000"/>
              </a:lnSpc>
              <a:spcBef>
                <a:spcPct val="50000"/>
              </a:spcBef>
              <a:spcAft>
                <a:spcPct val="0"/>
              </a:spcAft>
              <a:buClr>
                <a:srgbClr val="F0AB00"/>
              </a:buClr>
              <a:buSzPct val="80000"/>
              <a:tabLst/>
            </a:pPr>
            <a:endParaRPr kumimoji="0" lang="en-US" sz="1800" b="0" i="0" u="none" strike="noStrike" kern="0" cap="none" spc="0" normalizeH="0" baseline="0" noProof="0" dirty="0" err="1">
              <a:ln>
                <a:noFill/>
              </a:ln>
              <a:effectLst/>
              <a:uLnTx/>
              <a:uFillTx/>
              <a:ea typeface="Arial Unicode MS" pitchFamily="34" charset="-128"/>
              <a:cs typeface="Arial Unicode MS" pitchFamily="34" charset="-128"/>
            </a:endParaRPr>
          </a:p>
        </p:txBody>
      </p:sp>
      <p:pic>
        <p:nvPicPr>
          <p:cNvPr id="8" name="Picture 7">
            <a:extLst>
              <a:ext uri="{FF2B5EF4-FFF2-40B4-BE49-F238E27FC236}">
                <a16:creationId xmlns:a16="http://schemas.microsoft.com/office/drawing/2014/main" id="{9F36367A-56DC-AD4F-8780-F256AE7BFFE7}"/>
              </a:ext>
            </a:extLst>
          </p:cNvPr>
          <p:cNvPicPr>
            <a:picLocks noChangeAspect="1"/>
          </p:cNvPicPr>
          <p:nvPr/>
        </p:nvPicPr>
        <p:blipFill>
          <a:blip r:embed="rId3"/>
          <a:stretch>
            <a:fillRect/>
          </a:stretch>
        </p:blipFill>
        <p:spPr>
          <a:xfrm>
            <a:off x="7077334" y="538489"/>
            <a:ext cx="4334428" cy="1081511"/>
          </a:xfrm>
          <a:prstGeom prst="rect">
            <a:avLst/>
          </a:prstGeom>
        </p:spPr>
      </p:pic>
      <p:pic>
        <p:nvPicPr>
          <p:cNvPr id="10" name="Picture 9">
            <a:extLst>
              <a:ext uri="{FF2B5EF4-FFF2-40B4-BE49-F238E27FC236}">
                <a16:creationId xmlns:a16="http://schemas.microsoft.com/office/drawing/2014/main" id="{0D713517-4605-3540-AE36-589C2CF48E47}"/>
              </a:ext>
            </a:extLst>
          </p:cNvPr>
          <p:cNvPicPr>
            <a:picLocks noChangeAspect="1"/>
          </p:cNvPicPr>
          <p:nvPr/>
        </p:nvPicPr>
        <p:blipFill>
          <a:blip r:embed="rId4"/>
          <a:stretch>
            <a:fillRect/>
          </a:stretch>
        </p:blipFill>
        <p:spPr>
          <a:xfrm>
            <a:off x="6571497" y="2111320"/>
            <a:ext cx="5346101" cy="3733360"/>
          </a:xfrm>
          <a:prstGeom prst="rect">
            <a:avLst/>
          </a:prstGeom>
        </p:spPr>
      </p:pic>
    </p:spTree>
    <p:extLst>
      <p:ext uri="{BB962C8B-B14F-4D97-AF65-F5344CB8AC3E}">
        <p14:creationId xmlns:p14="http://schemas.microsoft.com/office/powerpoint/2010/main" val="6439589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normAutofit/>
          </a:bodyPr>
          <a:lstStyle/>
          <a:p>
            <a:pPr marL="342900" indent="-342900">
              <a:buFont typeface="Wingdings" pitchFamily="2" charset="2"/>
              <a:buChar char="§"/>
            </a:pPr>
            <a:r>
              <a:rPr lang="en-US" dirty="0"/>
              <a:t>A probabilistic forecast is likely to be significantly more accurate - more similar to the actual outcome - than a traditional deterministic plan that requests an estimate for each work item within the project scope.</a:t>
            </a:r>
          </a:p>
          <a:p>
            <a:pPr marL="342900" indent="-342900">
              <a:buFont typeface="Wingdings" pitchFamily="2" charset="2"/>
              <a:buChar char="§"/>
            </a:pPr>
            <a:r>
              <a:rPr lang="en-US" dirty="0"/>
              <a:t>Forecasting models</a:t>
            </a:r>
          </a:p>
          <a:p>
            <a:pPr marL="522864" lvl="1" indent="-342900"/>
            <a:r>
              <a:rPr lang="en-US" dirty="0"/>
              <a:t>3 phase ( x model )</a:t>
            </a:r>
          </a:p>
          <a:p>
            <a:pPr marL="522864" lvl="1" indent="-342900"/>
            <a:r>
              <a:rPr lang="en-US" sz="1700" dirty="0" err="1"/>
              <a:t>Montecarlo</a:t>
            </a:r>
            <a:r>
              <a:rPr lang="en-US" sz="1700" dirty="0"/>
              <a:t> simulation feature</a:t>
            </a:r>
          </a:p>
        </p:txBody>
      </p:sp>
      <p:sp>
        <p:nvSpPr>
          <p:cNvPr id="2" name="Title"/>
          <p:cNvSpPr>
            <a:spLocks noGrp="1"/>
          </p:cNvSpPr>
          <p:nvPr>
            <p:ph type="title"/>
          </p:nvPr>
        </p:nvSpPr>
        <p:spPr/>
        <p:txBody>
          <a:bodyPr/>
          <a:lstStyle/>
          <a:p>
            <a:r>
              <a:rPr lang="en-US" dirty="0"/>
              <a:t>Forecasting</a:t>
            </a:r>
          </a:p>
        </p:txBody>
      </p:sp>
      <p:sp>
        <p:nvSpPr>
          <p:cNvPr id="7" name="TextBox 6">
            <a:extLst>
              <a:ext uri="{FF2B5EF4-FFF2-40B4-BE49-F238E27FC236}">
                <a16:creationId xmlns:a16="http://schemas.microsoft.com/office/drawing/2014/main" id="{D02B33C1-7505-1844-BCFD-39E5A95249C0}"/>
              </a:ext>
            </a:extLst>
          </p:cNvPr>
          <p:cNvSpPr txBox="1"/>
          <p:nvPr/>
        </p:nvSpPr>
        <p:spPr>
          <a:xfrm>
            <a:off x="4572000" y="-2066306"/>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0CB85F9A-F497-D549-AC5D-54D120FDCB39}"/>
              </a:ext>
            </a:extLst>
          </p:cNvPr>
          <p:cNvPicPr>
            <a:picLocks noChangeAspect="1"/>
          </p:cNvPicPr>
          <p:nvPr/>
        </p:nvPicPr>
        <p:blipFill>
          <a:blip r:embed="rId3"/>
          <a:stretch>
            <a:fillRect/>
          </a:stretch>
        </p:blipFill>
        <p:spPr>
          <a:xfrm>
            <a:off x="5615999" y="1425039"/>
            <a:ext cx="6296486" cy="4376058"/>
          </a:xfrm>
          <a:prstGeom prst="rect">
            <a:avLst/>
          </a:prstGeom>
        </p:spPr>
      </p:pic>
    </p:spTree>
    <p:extLst>
      <p:ext uri="{BB962C8B-B14F-4D97-AF65-F5344CB8AC3E}">
        <p14:creationId xmlns:p14="http://schemas.microsoft.com/office/powerpoint/2010/main" val="24456718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a:xfrm>
            <a:off x="504000" y="1375046"/>
            <a:ext cx="11185200" cy="1477484"/>
          </a:xfrm>
        </p:spPr>
        <p:txBody>
          <a:bodyPr/>
          <a:lstStyle/>
          <a:p>
            <a:r>
              <a:rPr lang="en-US" dirty="0"/>
              <a:t>Background : Kanban and </a:t>
            </a:r>
            <a:br>
              <a:rPr lang="en-US" dirty="0"/>
            </a:br>
            <a:r>
              <a:rPr lang="en-US" dirty="0">
                <a:solidFill>
                  <a:srgbClr val="FFC000"/>
                </a:solidFill>
              </a:rPr>
              <a:t>the theory behind it</a:t>
            </a:r>
            <a:endParaRPr lang="en-US" dirty="0"/>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15154238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llustration" descr="Example of an illustration " title="Illustration for divider page"/>
          <p:cNvPicPr>
            <a:picLocks noGrp="1" noChangeAspect="1"/>
          </p:cNvPicPr>
          <p:nvPr>
            <p:ph type="pic" sz="quarter" idx="12"/>
          </p:nvPr>
        </p:nvPicPr>
        <p:blipFill>
          <a:blip r:embed="rId3"/>
          <a:srcRect t="3112" b="3112"/>
          <a:stretch>
            <a:fillRect/>
          </a:stretch>
        </p:blipFill>
        <p:spPr bwMode="invGray"/>
      </p:pic>
      <p:sp>
        <p:nvSpPr>
          <p:cNvPr id="4" name="Title 3">
            <a:extLst>
              <a:ext uri="{FF2B5EF4-FFF2-40B4-BE49-F238E27FC236}">
                <a16:creationId xmlns:a16="http://schemas.microsoft.com/office/drawing/2014/main" id="{32AC2D0C-9475-934B-AA40-EBED16132890}"/>
              </a:ext>
            </a:extLst>
          </p:cNvPr>
          <p:cNvSpPr>
            <a:spLocks noGrp="1"/>
          </p:cNvSpPr>
          <p:nvPr>
            <p:ph type="ctrTitle"/>
          </p:nvPr>
        </p:nvSpPr>
        <p:spPr/>
        <p:txBody>
          <a:bodyPr/>
          <a:lstStyle/>
          <a:p>
            <a:r>
              <a:rPr lang="en-US" dirty="0"/>
              <a:t>Risk Review</a:t>
            </a:r>
            <a:endParaRPr lang="en-US" dirty="0">
              <a:solidFill>
                <a:schemeClr val="accent1"/>
              </a:solidFill>
            </a:endParaRPr>
          </a:p>
        </p:txBody>
      </p:sp>
    </p:spTree>
    <p:extLst>
      <p:ext uri="{BB962C8B-B14F-4D97-AF65-F5344CB8AC3E}">
        <p14:creationId xmlns:p14="http://schemas.microsoft.com/office/powerpoint/2010/main" val="33175548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p:cNvSpPr>
            <a:spLocks noGrp="1"/>
          </p:cNvSpPr>
          <p:nvPr>
            <p:ph type="body" sz="quarter" idx="11"/>
          </p:nvPr>
        </p:nvSpPr>
        <p:spPr/>
        <p:txBody>
          <a:bodyPr>
            <a:normAutofit/>
          </a:bodyPr>
          <a:lstStyle/>
          <a:p>
            <a:pPr marL="342900" indent="-342900">
              <a:buFont typeface="Wingdings" pitchFamily="2" charset="2"/>
              <a:buChar char="§"/>
            </a:pPr>
            <a:r>
              <a:rPr lang="en-US" dirty="0"/>
              <a:t>The Blocker Clustering technique was developed by Klaus Leopold and can be used to drive process improvement as well as managing project risk. </a:t>
            </a:r>
          </a:p>
          <a:p>
            <a:pPr marL="342900" indent="-342900">
              <a:buFont typeface="Wingdings" pitchFamily="2" charset="2"/>
              <a:buChar char="§"/>
            </a:pPr>
            <a:r>
              <a:rPr lang="en-US" sz="1900" dirty="0"/>
              <a:t>Use stickers to write the reason for the block and the number of days blocked over a period of time ( 1 month ideally)</a:t>
            </a:r>
          </a:p>
          <a:p>
            <a:pPr marL="342900" indent="-342900">
              <a:buFont typeface="Wingdings" pitchFamily="2" charset="2"/>
              <a:buChar char="§"/>
            </a:pPr>
            <a:r>
              <a:rPr lang="en-US" sz="1900" dirty="0"/>
              <a:t>Event risk analysis</a:t>
            </a:r>
          </a:p>
          <a:p>
            <a:pPr marL="342900" indent="-342900">
              <a:buFont typeface="Wingdings" pitchFamily="2" charset="2"/>
              <a:buChar char="§"/>
            </a:pPr>
            <a:r>
              <a:rPr lang="en-US" sz="1900" dirty="0"/>
              <a:t>Risk Review</a:t>
            </a:r>
          </a:p>
          <a:p>
            <a:pPr marL="342900" indent="-342900">
              <a:buFont typeface="Wingdings" pitchFamily="2" charset="2"/>
              <a:buChar char="§"/>
            </a:pPr>
            <a:r>
              <a:rPr lang="en-US" sz="1900" dirty="0"/>
              <a:t>Process Improvement</a:t>
            </a:r>
          </a:p>
          <a:p>
            <a:pPr marL="522864" lvl="1" indent="-342900"/>
            <a:endParaRPr lang="en-US" sz="1700" dirty="0"/>
          </a:p>
        </p:txBody>
      </p:sp>
      <p:sp>
        <p:nvSpPr>
          <p:cNvPr id="2" name="Title"/>
          <p:cNvSpPr>
            <a:spLocks noGrp="1"/>
          </p:cNvSpPr>
          <p:nvPr>
            <p:ph type="title"/>
          </p:nvPr>
        </p:nvSpPr>
        <p:spPr/>
        <p:txBody>
          <a:bodyPr/>
          <a:lstStyle/>
          <a:p>
            <a:r>
              <a:rPr lang="en-US" dirty="0"/>
              <a:t>Risk Review &amp; block clustering</a:t>
            </a:r>
          </a:p>
        </p:txBody>
      </p:sp>
      <p:sp>
        <p:nvSpPr>
          <p:cNvPr id="7" name="TextBox 6">
            <a:extLst>
              <a:ext uri="{FF2B5EF4-FFF2-40B4-BE49-F238E27FC236}">
                <a16:creationId xmlns:a16="http://schemas.microsoft.com/office/drawing/2014/main" id="{D02B33C1-7505-1844-BCFD-39E5A95249C0}"/>
              </a:ext>
            </a:extLst>
          </p:cNvPr>
          <p:cNvSpPr txBox="1"/>
          <p:nvPr/>
        </p:nvSpPr>
        <p:spPr>
          <a:xfrm>
            <a:off x="4572000" y="-2066306"/>
            <a:ext cx="65" cy="276999"/>
          </a:xfrm>
          <a:prstGeom prst="rect">
            <a:avLst/>
          </a:prstGeom>
          <a:noFill/>
        </p:spPr>
        <p:txBody>
          <a:bodyPr wrap="none" lIns="0" tIns="0" rIns="0" bIns="0" rtlCol="0">
            <a:spAutoFit/>
          </a:bodyPr>
          <a:lstStyle/>
          <a:p>
            <a:pPr fontAlgn="base">
              <a:spcBef>
                <a:spcPct val="50000"/>
              </a:spcBef>
              <a:spcAft>
                <a:spcPct val="0"/>
              </a:spcAft>
              <a:buClr>
                <a:srgbClr val="F0AB00"/>
              </a:buClr>
              <a:buSzPct val="80000"/>
            </a:pPr>
            <a:endParaRPr lang="en-US" sz="1800" kern="0" dirty="0" err="1">
              <a:ea typeface="Arial Unicode MS" pitchFamily="34" charset="-128"/>
              <a:cs typeface="Arial Unicode MS" pitchFamily="34" charset="-128"/>
            </a:endParaRPr>
          </a:p>
        </p:txBody>
      </p:sp>
      <p:pic>
        <p:nvPicPr>
          <p:cNvPr id="5" name="Picture 4">
            <a:extLst>
              <a:ext uri="{FF2B5EF4-FFF2-40B4-BE49-F238E27FC236}">
                <a16:creationId xmlns:a16="http://schemas.microsoft.com/office/drawing/2014/main" id="{B97DDABF-FDBE-E942-9336-081213DCCF20}"/>
              </a:ext>
            </a:extLst>
          </p:cNvPr>
          <p:cNvPicPr>
            <a:picLocks noChangeAspect="1"/>
          </p:cNvPicPr>
          <p:nvPr/>
        </p:nvPicPr>
        <p:blipFill>
          <a:blip r:embed="rId3"/>
          <a:stretch>
            <a:fillRect/>
          </a:stretch>
        </p:blipFill>
        <p:spPr>
          <a:xfrm>
            <a:off x="7083175" y="0"/>
            <a:ext cx="5112000" cy="6867442"/>
          </a:xfrm>
          <a:prstGeom prst="rect">
            <a:avLst/>
          </a:prstGeom>
        </p:spPr>
      </p:pic>
      <p:pic>
        <p:nvPicPr>
          <p:cNvPr id="11" name="Picture 10">
            <a:extLst>
              <a:ext uri="{FF2B5EF4-FFF2-40B4-BE49-F238E27FC236}">
                <a16:creationId xmlns:a16="http://schemas.microsoft.com/office/drawing/2014/main" id="{A1320A92-0A06-144C-88D1-1506F92C3821}"/>
              </a:ext>
            </a:extLst>
          </p:cNvPr>
          <p:cNvPicPr>
            <a:picLocks noChangeAspect="1"/>
          </p:cNvPicPr>
          <p:nvPr/>
        </p:nvPicPr>
        <p:blipFill>
          <a:blip r:embed="rId4"/>
          <a:stretch>
            <a:fillRect/>
          </a:stretch>
        </p:blipFill>
        <p:spPr>
          <a:xfrm>
            <a:off x="132975" y="5828709"/>
            <a:ext cx="3287119" cy="798029"/>
          </a:xfrm>
          <a:prstGeom prst="rect">
            <a:avLst/>
          </a:prstGeom>
        </p:spPr>
      </p:pic>
      <p:pic>
        <p:nvPicPr>
          <p:cNvPr id="13" name="Picture 12">
            <a:extLst>
              <a:ext uri="{FF2B5EF4-FFF2-40B4-BE49-F238E27FC236}">
                <a16:creationId xmlns:a16="http://schemas.microsoft.com/office/drawing/2014/main" id="{2539C1C2-00F5-0046-A7E0-819F8CCE4FD7}"/>
              </a:ext>
            </a:extLst>
          </p:cNvPr>
          <p:cNvPicPr>
            <a:picLocks noChangeAspect="1"/>
          </p:cNvPicPr>
          <p:nvPr/>
        </p:nvPicPr>
        <p:blipFill>
          <a:blip r:embed="rId5"/>
          <a:stretch>
            <a:fillRect/>
          </a:stretch>
        </p:blipFill>
        <p:spPr>
          <a:xfrm>
            <a:off x="3560995" y="5828709"/>
            <a:ext cx="5073184" cy="798029"/>
          </a:xfrm>
          <a:prstGeom prst="rect">
            <a:avLst/>
          </a:prstGeom>
        </p:spPr>
      </p:pic>
    </p:spTree>
    <p:extLst>
      <p:ext uri="{BB962C8B-B14F-4D97-AF65-F5344CB8AC3E}">
        <p14:creationId xmlns:p14="http://schemas.microsoft.com/office/powerpoint/2010/main" val="18924579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llustration" descr="Example of an illustration " title="Illustration for divider page"/>
          <p:cNvPicPr>
            <a:picLocks noGrp="1" noChangeAspect="1"/>
          </p:cNvPicPr>
          <p:nvPr>
            <p:ph type="pic" sz="quarter" idx="12"/>
          </p:nvPr>
        </p:nvPicPr>
        <p:blipFill>
          <a:blip r:embed="rId3"/>
          <a:srcRect t="3112" b="3112"/>
          <a:stretch>
            <a:fillRect/>
          </a:stretch>
        </p:blipFill>
        <p:spPr bwMode="invGray"/>
      </p:pic>
      <p:sp>
        <p:nvSpPr>
          <p:cNvPr id="4" name="Title 3">
            <a:extLst>
              <a:ext uri="{FF2B5EF4-FFF2-40B4-BE49-F238E27FC236}">
                <a16:creationId xmlns:a16="http://schemas.microsoft.com/office/drawing/2014/main" id="{32AC2D0C-9475-934B-AA40-EBED16132890}"/>
              </a:ext>
            </a:extLst>
          </p:cNvPr>
          <p:cNvSpPr>
            <a:spLocks noGrp="1"/>
          </p:cNvSpPr>
          <p:nvPr>
            <p:ph type="ctrTitle"/>
          </p:nvPr>
        </p:nvSpPr>
        <p:spPr/>
        <p:txBody>
          <a:bodyPr/>
          <a:lstStyle/>
          <a:p>
            <a:r>
              <a:rPr lang="en-US" dirty="0"/>
              <a:t>Now, its your </a:t>
            </a:r>
            <a:r>
              <a:rPr lang="en-US" dirty="0">
                <a:solidFill>
                  <a:schemeClr val="accent1"/>
                </a:solidFill>
              </a:rPr>
              <a:t>time to think</a:t>
            </a:r>
          </a:p>
        </p:txBody>
      </p:sp>
    </p:spTree>
    <p:extLst>
      <p:ext uri="{BB962C8B-B14F-4D97-AF65-F5344CB8AC3E}">
        <p14:creationId xmlns:p14="http://schemas.microsoft.com/office/powerpoint/2010/main" val="38765347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4000" y="504000"/>
            <a:ext cx="11130951" cy="369332"/>
          </a:xfrm>
        </p:spPr>
        <p:txBody>
          <a:bodyPr/>
          <a:lstStyle/>
          <a:p>
            <a:r>
              <a:rPr lang="en-US" dirty="0"/>
              <a:t>Pain points identified: do you know what to do?</a:t>
            </a:r>
          </a:p>
        </p:txBody>
      </p:sp>
      <p:pic>
        <p:nvPicPr>
          <p:cNvPr id="10" name="Picture 9">
            <a:extLst>
              <a:ext uri="{FF2B5EF4-FFF2-40B4-BE49-F238E27FC236}">
                <a16:creationId xmlns:a16="http://schemas.microsoft.com/office/drawing/2014/main" id="{6244B9CF-DE0E-E54C-A727-9EE3048E3D4F}"/>
              </a:ext>
            </a:extLst>
          </p:cNvPr>
          <p:cNvPicPr>
            <a:picLocks noChangeAspect="1"/>
          </p:cNvPicPr>
          <p:nvPr/>
        </p:nvPicPr>
        <p:blipFill>
          <a:blip r:embed="rId2"/>
          <a:stretch>
            <a:fillRect/>
          </a:stretch>
        </p:blipFill>
        <p:spPr>
          <a:xfrm>
            <a:off x="7415322" y="1826610"/>
            <a:ext cx="4353530" cy="1799459"/>
          </a:xfrm>
          <a:prstGeom prst="rect">
            <a:avLst/>
          </a:prstGeom>
        </p:spPr>
      </p:pic>
      <p:sp>
        <p:nvSpPr>
          <p:cNvPr id="5" name="Text Placeholder 4">
            <a:extLst>
              <a:ext uri="{FF2B5EF4-FFF2-40B4-BE49-F238E27FC236}">
                <a16:creationId xmlns:a16="http://schemas.microsoft.com/office/drawing/2014/main" id="{0D5C330E-410A-514A-B0A3-990607C2DCE8}"/>
              </a:ext>
            </a:extLst>
          </p:cNvPr>
          <p:cNvSpPr>
            <a:spLocks noGrp="1"/>
          </p:cNvSpPr>
          <p:nvPr>
            <p:ph type="body" sz="quarter" idx="11"/>
          </p:nvPr>
        </p:nvSpPr>
        <p:spPr>
          <a:xfrm>
            <a:off x="504001" y="1492945"/>
            <a:ext cx="7092000" cy="4716000"/>
          </a:xfrm>
        </p:spPr>
        <p:txBody>
          <a:bodyPr>
            <a:normAutofit fontScale="92500" lnSpcReduction="10000"/>
          </a:bodyPr>
          <a:lstStyle/>
          <a:p>
            <a:pPr lvl="1"/>
            <a:r>
              <a:rPr lang="en-US" dirty="0"/>
              <a:t>Missing deadlines</a:t>
            </a:r>
          </a:p>
          <a:p>
            <a:pPr lvl="1"/>
            <a:endParaRPr lang="en-US" dirty="0"/>
          </a:p>
          <a:p>
            <a:pPr lvl="1"/>
            <a:r>
              <a:rPr lang="en-US" dirty="0"/>
              <a:t>Poor predictability</a:t>
            </a:r>
          </a:p>
          <a:p>
            <a:pPr lvl="1"/>
            <a:endParaRPr lang="en-US" dirty="0"/>
          </a:p>
          <a:p>
            <a:pPr lvl="1"/>
            <a:r>
              <a:rPr lang="en-US" dirty="0"/>
              <a:t>Overburdened, to busy</a:t>
            </a:r>
          </a:p>
          <a:p>
            <a:pPr lvl="1"/>
            <a:endParaRPr lang="en-US" dirty="0"/>
          </a:p>
          <a:p>
            <a:pPr lvl="1"/>
            <a:r>
              <a:rPr lang="en-US" dirty="0"/>
              <a:t>Dealing with dependencies</a:t>
            </a:r>
          </a:p>
          <a:p>
            <a:pPr lvl="1"/>
            <a:endParaRPr lang="en-US" dirty="0"/>
          </a:p>
          <a:p>
            <a:pPr lvl="1"/>
            <a:r>
              <a:rPr lang="en-US" dirty="0"/>
              <a:t>Shifting priorities</a:t>
            </a:r>
          </a:p>
          <a:p>
            <a:pPr lvl="1"/>
            <a:endParaRPr lang="en-US" dirty="0"/>
          </a:p>
          <a:p>
            <a:pPr lvl="1"/>
            <a:r>
              <a:rPr lang="en-US" dirty="0"/>
              <a:t>Quality Issues</a:t>
            </a:r>
          </a:p>
          <a:p>
            <a:pPr lvl="1"/>
            <a:endParaRPr lang="en-US" dirty="0"/>
          </a:p>
          <a:p>
            <a:pPr lvl="1"/>
            <a:r>
              <a:rPr lang="en-US" dirty="0"/>
              <a:t>Customer dissatisfaction</a:t>
            </a:r>
          </a:p>
          <a:p>
            <a:pPr lvl="1"/>
            <a:endParaRPr lang="en-US" dirty="0"/>
          </a:p>
          <a:p>
            <a:pPr lvl="1"/>
            <a:r>
              <a:rPr lang="en-US" dirty="0"/>
              <a:t>…..</a:t>
            </a:r>
          </a:p>
          <a:p>
            <a:pPr marL="179387" lvl="2" indent="0">
              <a:buNone/>
            </a:pPr>
            <a:endParaRPr lang="en-US" dirty="0"/>
          </a:p>
        </p:txBody>
      </p:sp>
    </p:spTree>
    <p:extLst>
      <p:ext uri="{BB962C8B-B14F-4D97-AF65-F5344CB8AC3E}">
        <p14:creationId xmlns:p14="http://schemas.microsoft.com/office/powerpoint/2010/main" val="21563790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title"/>
          </p:nvPr>
        </p:nvSpPr>
        <p:spPr>
          <a:xfrm>
            <a:off x="504000" y="504000"/>
            <a:ext cx="11130951" cy="369332"/>
          </a:xfrm>
        </p:spPr>
        <p:txBody>
          <a:bodyPr/>
          <a:lstStyle/>
          <a:p>
            <a:r>
              <a:rPr lang="en-US" dirty="0"/>
              <a:t>Do you know techniques to improve?</a:t>
            </a:r>
          </a:p>
        </p:txBody>
      </p:sp>
      <p:pic>
        <p:nvPicPr>
          <p:cNvPr id="10" name="Picture 9">
            <a:extLst>
              <a:ext uri="{FF2B5EF4-FFF2-40B4-BE49-F238E27FC236}">
                <a16:creationId xmlns:a16="http://schemas.microsoft.com/office/drawing/2014/main" id="{6244B9CF-DE0E-E54C-A727-9EE3048E3D4F}"/>
              </a:ext>
            </a:extLst>
          </p:cNvPr>
          <p:cNvPicPr>
            <a:picLocks noChangeAspect="1"/>
          </p:cNvPicPr>
          <p:nvPr/>
        </p:nvPicPr>
        <p:blipFill>
          <a:blip r:embed="rId2"/>
          <a:stretch>
            <a:fillRect/>
          </a:stretch>
        </p:blipFill>
        <p:spPr>
          <a:xfrm>
            <a:off x="7415322" y="1826610"/>
            <a:ext cx="4353530" cy="1799459"/>
          </a:xfrm>
          <a:prstGeom prst="rect">
            <a:avLst/>
          </a:prstGeom>
        </p:spPr>
      </p:pic>
      <p:sp>
        <p:nvSpPr>
          <p:cNvPr id="5" name="Text Placeholder 4">
            <a:extLst>
              <a:ext uri="{FF2B5EF4-FFF2-40B4-BE49-F238E27FC236}">
                <a16:creationId xmlns:a16="http://schemas.microsoft.com/office/drawing/2014/main" id="{0D5C330E-410A-514A-B0A3-990607C2DCE8}"/>
              </a:ext>
            </a:extLst>
          </p:cNvPr>
          <p:cNvSpPr>
            <a:spLocks noGrp="1"/>
          </p:cNvSpPr>
          <p:nvPr>
            <p:ph type="body" sz="quarter" idx="11"/>
          </p:nvPr>
        </p:nvSpPr>
        <p:spPr>
          <a:xfrm>
            <a:off x="504001" y="1492945"/>
            <a:ext cx="7092000" cy="4716000"/>
          </a:xfrm>
        </p:spPr>
        <p:txBody>
          <a:bodyPr>
            <a:normAutofit/>
          </a:bodyPr>
          <a:lstStyle/>
          <a:p>
            <a:pPr lvl="1"/>
            <a:r>
              <a:rPr lang="en-US" dirty="0"/>
              <a:t>Lead time distribution improvement</a:t>
            </a:r>
          </a:p>
          <a:p>
            <a:pPr lvl="1"/>
            <a:r>
              <a:rPr lang="en-US" dirty="0"/>
              <a:t>Flow efficiency improvement </a:t>
            </a:r>
          </a:p>
          <a:p>
            <a:pPr lvl="1"/>
            <a:r>
              <a:rPr lang="en-US" dirty="0"/>
              <a:t>Risk profiling for portfolios</a:t>
            </a:r>
          </a:p>
          <a:p>
            <a:pPr lvl="1"/>
            <a:r>
              <a:rPr lang="en-US" dirty="0"/>
              <a:t>System and staff liquidity</a:t>
            </a:r>
          </a:p>
          <a:p>
            <a:pPr lvl="1"/>
            <a:r>
              <a:rPr lang="en-US" dirty="0"/>
              <a:t>WIP limits</a:t>
            </a:r>
          </a:p>
          <a:p>
            <a:pPr lvl="1"/>
            <a:r>
              <a:rPr lang="en-US" dirty="0"/>
              <a:t>Class of service</a:t>
            </a:r>
          </a:p>
          <a:p>
            <a:pPr lvl="1"/>
            <a:r>
              <a:rPr lang="en-US" dirty="0"/>
              <a:t>Capacity allocation</a:t>
            </a:r>
          </a:p>
          <a:p>
            <a:pPr lvl="1"/>
            <a:r>
              <a:rPr lang="en-US" dirty="0"/>
              <a:t>Options Management</a:t>
            </a:r>
          </a:p>
          <a:p>
            <a:pPr lvl="1"/>
            <a:r>
              <a:rPr lang="en-US" dirty="0"/>
              <a:t>Kanban system volatility</a:t>
            </a:r>
          </a:p>
          <a:p>
            <a:pPr lvl="1"/>
            <a:r>
              <a:rPr lang="en-US" dirty="0"/>
              <a:t>Risk types; variability types</a:t>
            </a:r>
          </a:p>
          <a:p>
            <a:pPr lvl="1"/>
            <a:r>
              <a:rPr lang="en-US" dirty="0"/>
              <a:t>Forecasting with utility graph functions</a:t>
            </a:r>
          </a:p>
          <a:p>
            <a:pPr lvl="1"/>
            <a:r>
              <a:rPr lang="en-US" dirty="0"/>
              <a:t>…….</a:t>
            </a:r>
          </a:p>
        </p:txBody>
      </p:sp>
    </p:spTree>
    <p:extLst>
      <p:ext uri="{BB962C8B-B14F-4D97-AF65-F5344CB8AC3E}">
        <p14:creationId xmlns:p14="http://schemas.microsoft.com/office/powerpoint/2010/main" val="221327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a:xfrm>
            <a:off x="504000" y="1375046"/>
            <a:ext cx="11185200" cy="677108"/>
          </a:xfrm>
        </p:spPr>
        <p:txBody>
          <a:bodyPr/>
          <a:lstStyle/>
          <a:p>
            <a:r>
              <a:rPr lang="en-US" dirty="0"/>
              <a:t>Appendix</a:t>
            </a:r>
            <a:endParaRPr lang="en-US" dirty="0">
              <a:solidFill>
                <a:srgbClr val="FFC000"/>
              </a:solidFill>
            </a:endParaRP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5839451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1446110" y="959850"/>
            <a:ext cx="11186476" cy="369332"/>
          </a:xfrm>
        </p:spPr>
        <p:txBody>
          <a:bodyPr/>
          <a:lstStyle/>
          <a:p>
            <a:r>
              <a:rPr lang="en-US" dirty="0"/>
              <a:t>What does Lean mean?</a:t>
            </a:r>
          </a:p>
        </p:txBody>
      </p:sp>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7" name="Picture 606">
            <a:extLst>
              <a:ext uri="{FF2B5EF4-FFF2-40B4-BE49-F238E27FC236}">
                <a16:creationId xmlns:a16="http://schemas.microsoft.com/office/drawing/2014/main" id="{1F6952EA-87AC-3240-8F7E-78BCBB978F16}"/>
              </a:ext>
            </a:extLst>
          </p:cNvPr>
          <p:cNvPicPr>
            <a:picLocks noChangeAspect="1"/>
          </p:cNvPicPr>
          <p:nvPr/>
        </p:nvPicPr>
        <p:blipFill>
          <a:blip r:embed="rId2"/>
          <a:stretch>
            <a:fillRect/>
          </a:stretch>
        </p:blipFill>
        <p:spPr>
          <a:xfrm>
            <a:off x="6634461" y="1144516"/>
            <a:ext cx="5281392" cy="3931616"/>
          </a:xfrm>
          <a:prstGeom prst="rect">
            <a:avLst/>
          </a:prstGeom>
        </p:spPr>
      </p:pic>
      <p:grpSp>
        <p:nvGrpSpPr>
          <p:cNvPr id="601" name="Group 600">
            <a:extLst>
              <a:ext uri="{FF2B5EF4-FFF2-40B4-BE49-F238E27FC236}">
                <a16:creationId xmlns:a16="http://schemas.microsoft.com/office/drawing/2014/main" id="{CF156334-9165-5944-916C-FE74E5DA7E50}"/>
              </a:ext>
            </a:extLst>
          </p:cNvPr>
          <p:cNvGrpSpPr/>
          <p:nvPr/>
        </p:nvGrpSpPr>
        <p:grpSpPr>
          <a:xfrm>
            <a:off x="4741365" y="2006353"/>
            <a:ext cx="2005664" cy="2992657"/>
            <a:chOff x="12692743" y="1389230"/>
            <a:chExt cx="4634800" cy="5246914"/>
          </a:xfrm>
        </p:grpSpPr>
        <p:sp>
          <p:nvSpPr>
            <p:cNvPr id="602" name="Rectangle: Rounded Corners 205">
              <a:extLst>
                <a:ext uri="{FF2B5EF4-FFF2-40B4-BE49-F238E27FC236}">
                  <a16:creationId xmlns:a16="http://schemas.microsoft.com/office/drawing/2014/main" id="{374B1BBF-EA78-2B4D-8378-B3F9CB87C89C}"/>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3" name="TextBox 602">
              <a:extLst>
                <a:ext uri="{FF2B5EF4-FFF2-40B4-BE49-F238E27FC236}">
                  <a16:creationId xmlns:a16="http://schemas.microsoft.com/office/drawing/2014/main" id="{7E338C3D-B62F-EA4F-8B1D-52B7F583EC48}"/>
                </a:ext>
              </a:extLst>
            </p:cNvPr>
            <p:cNvSpPr txBox="1"/>
            <p:nvPr/>
          </p:nvSpPr>
          <p:spPr>
            <a:xfrm>
              <a:off x="13087349" y="2734127"/>
              <a:ext cx="4240194" cy="1453545"/>
            </a:xfrm>
            <a:prstGeom prst="rect">
              <a:avLst/>
            </a:prstGeom>
            <a:noFill/>
          </p:spPr>
          <p:txBody>
            <a:bodyPr wrap="square" rtlCol="0">
              <a:spAutoFit/>
            </a:bodyPr>
            <a:lstStyle/>
            <a:p>
              <a:r>
                <a:rPr lang="en-US" sz="1400" b="1" dirty="0">
                  <a:solidFill>
                    <a:schemeClr val="tx1">
                      <a:lumMod val="75000"/>
                      <a:lumOff val="25000"/>
                      <a:alpha val="73000"/>
                    </a:schemeClr>
                  </a:solidFill>
                </a:rPr>
                <a:t>Eliminate bottlenecks</a:t>
              </a:r>
            </a:p>
          </p:txBody>
        </p:sp>
        <p:sp>
          <p:nvSpPr>
            <p:cNvPr id="604" name="TextBox 603">
              <a:extLst>
                <a:ext uri="{FF2B5EF4-FFF2-40B4-BE49-F238E27FC236}">
                  <a16:creationId xmlns:a16="http://schemas.microsoft.com/office/drawing/2014/main" id="{DB194F03-6613-044B-A8DC-4A71FD1B4A12}"/>
                </a:ext>
              </a:extLst>
            </p:cNvPr>
            <p:cNvSpPr txBox="1"/>
            <p:nvPr/>
          </p:nvSpPr>
          <p:spPr>
            <a:xfrm>
              <a:off x="13025804" y="3653737"/>
              <a:ext cx="3543300" cy="2101051"/>
            </a:xfrm>
            <a:prstGeom prst="rect">
              <a:avLst/>
            </a:prstGeom>
            <a:noFill/>
          </p:spPr>
          <p:txBody>
            <a:bodyPr wrap="square" rtlCol="0">
              <a:spAutoFit/>
            </a:bodyPr>
            <a:lstStyle/>
            <a:p>
              <a:pPr>
                <a:lnSpc>
                  <a:spcPct val="150000"/>
                </a:lnSpc>
              </a:pPr>
              <a:r>
                <a:rPr lang="en-US" sz="1000" dirty="0">
                  <a:solidFill>
                    <a:schemeClr val="tx1">
                      <a:alpha val="58000"/>
                    </a:schemeClr>
                  </a:solidFill>
                </a:rPr>
                <a:t>This is achieved by restructuring the manufacturing workflow</a:t>
              </a:r>
            </a:p>
          </p:txBody>
        </p:sp>
        <p:sp>
          <p:nvSpPr>
            <p:cNvPr id="605" name="Rectangle 604">
              <a:extLst>
                <a:ext uri="{FF2B5EF4-FFF2-40B4-BE49-F238E27FC236}">
                  <a16:creationId xmlns:a16="http://schemas.microsoft.com/office/drawing/2014/main" id="{168DE4DF-5E13-2C4C-95B7-74F89FDCD4EE}"/>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3</a:t>
              </a:r>
            </a:p>
          </p:txBody>
        </p:sp>
      </p:grpSp>
      <p:grpSp>
        <p:nvGrpSpPr>
          <p:cNvPr id="608" name="Group 607">
            <a:extLst>
              <a:ext uri="{FF2B5EF4-FFF2-40B4-BE49-F238E27FC236}">
                <a16:creationId xmlns:a16="http://schemas.microsoft.com/office/drawing/2014/main" id="{D19A08A2-C89E-E34B-B2B2-BB15AA70E8FD}"/>
              </a:ext>
            </a:extLst>
          </p:cNvPr>
          <p:cNvGrpSpPr/>
          <p:nvPr/>
        </p:nvGrpSpPr>
        <p:grpSpPr>
          <a:xfrm>
            <a:off x="2567815" y="2006353"/>
            <a:ext cx="1987909" cy="2992657"/>
            <a:chOff x="12692743" y="1389230"/>
            <a:chExt cx="4593771" cy="5246914"/>
          </a:xfrm>
        </p:grpSpPr>
        <p:sp>
          <p:nvSpPr>
            <p:cNvPr id="609" name="Rectangle: Rounded Corners 205">
              <a:extLst>
                <a:ext uri="{FF2B5EF4-FFF2-40B4-BE49-F238E27FC236}">
                  <a16:creationId xmlns:a16="http://schemas.microsoft.com/office/drawing/2014/main" id="{78506D6C-B04A-4740-B3E6-FEFC1CBACB3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0" name="TextBox 609">
              <a:extLst>
                <a:ext uri="{FF2B5EF4-FFF2-40B4-BE49-F238E27FC236}">
                  <a16:creationId xmlns:a16="http://schemas.microsoft.com/office/drawing/2014/main" id="{B97C089D-3107-6147-BF1A-FC220FBB22EF}"/>
                </a:ext>
              </a:extLst>
            </p:cNvPr>
            <p:cNvSpPr txBox="1"/>
            <p:nvPr/>
          </p:nvSpPr>
          <p:spPr>
            <a:xfrm>
              <a:off x="13087349" y="2734127"/>
              <a:ext cx="4031625" cy="1453545"/>
            </a:xfrm>
            <a:prstGeom prst="rect">
              <a:avLst/>
            </a:prstGeom>
            <a:noFill/>
          </p:spPr>
          <p:txBody>
            <a:bodyPr wrap="square" rtlCol="0">
              <a:spAutoFit/>
            </a:bodyPr>
            <a:lstStyle/>
            <a:p>
              <a:r>
                <a:rPr lang="en-US" sz="1400" b="1" dirty="0">
                  <a:solidFill>
                    <a:schemeClr val="tx1">
                      <a:lumMod val="75000"/>
                      <a:lumOff val="25000"/>
                      <a:alpha val="73000"/>
                    </a:schemeClr>
                  </a:solidFill>
                </a:rPr>
                <a:t>Increase efficiency</a:t>
              </a:r>
            </a:p>
          </p:txBody>
        </p:sp>
        <p:sp>
          <p:nvSpPr>
            <p:cNvPr id="611" name="TextBox 610">
              <a:extLst>
                <a:ext uri="{FF2B5EF4-FFF2-40B4-BE49-F238E27FC236}">
                  <a16:creationId xmlns:a16="http://schemas.microsoft.com/office/drawing/2014/main" id="{56B8F423-D8CD-B743-8B0E-1C887A5CB002}"/>
                </a:ext>
              </a:extLst>
            </p:cNvPr>
            <p:cNvSpPr txBox="1"/>
            <p:nvPr/>
          </p:nvSpPr>
          <p:spPr>
            <a:xfrm>
              <a:off x="13025804" y="3653737"/>
              <a:ext cx="4154715" cy="2101051"/>
            </a:xfrm>
            <a:prstGeom prst="rect">
              <a:avLst/>
            </a:prstGeom>
            <a:noFill/>
          </p:spPr>
          <p:txBody>
            <a:bodyPr wrap="square" rtlCol="0">
              <a:spAutoFit/>
            </a:bodyPr>
            <a:lstStyle/>
            <a:p>
              <a:pPr>
                <a:lnSpc>
                  <a:spcPct val="150000"/>
                </a:lnSpc>
              </a:pPr>
              <a:r>
                <a:rPr lang="en-US" sz="1000" dirty="0">
                  <a:solidFill>
                    <a:schemeClr val="tx1">
                      <a:alpha val="58000"/>
                    </a:schemeClr>
                  </a:solidFill>
                </a:rPr>
                <a:t>This is typically achieved by buying newer, more up to date machinery</a:t>
              </a:r>
            </a:p>
          </p:txBody>
        </p:sp>
        <p:sp>
          <p:nvSpPr>
            <p:cNvPr id="612" name="Rectangle 611">
              <a:extLst>
                <a:ext uri="{FF2B5EF4-FFF2-40B4-BE49-F238E27FC236}">
                  <a16:creationId xmlns:a16="http://schemas.microsoft.com/office/drawing/2014/main" id="{D1E51D44-0212-3943-9DFB-8752023DFED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2</a:t>
              </a:r>
            </a:p>
          </p:txBody>
        </p:sp>
      </p:grpSp>
      <p:grpSp>
        <p:nvGrpSpPr>
          <p:cNvPr id="613" name="Group 612">
            <a:extLst>
              <a:ext uri="{FF2B5EF4-FFF2-40B4-BE49-F238E27FC236}">
                <a16:creationId xmlns:a16="http://schemas.microsoft.com/office/drawing/2014/main" id="{B3170B2F-2D69-3D4A-952F-F42C64F6332A}"/>
              </a:ext>
            </a:extLst>
          </p:cNvPr>
          <p:cNvGrpSpPr/>
          <p:nvPr/>
        </p:nvGrpSpPr>
        <p:grpSpPr>
          <a:xfrm>
            <a:off x="401664" y="2006353"/>
            <a:ext cx="2066326" cy="2992657"/>
            <a:chOff x="12692743" y="1389230"/>
            <a:chExt cx="4774982" cy="5246914"/>
          </a:xfrm>
        </p:grpSpPr>
        <p:sp>
          <p:nvSpPr>
            <p:cNvPr id="614" name="Rectangle: Rounded Corners 205">
              <a:extLst>
                <a:ext uri="{FF2B5EF4-FFF2-40B4-BE49-F238E27FC236}">
                  <a16:creationId xmlns:a16="http://schemas.microsoft.com/office/drawing/2014/main" id="{5D8681AF-A6BF-B14B-97AE-8488B8735E4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5" name="TextBox 614">
              <a:extLst>
                <a:ext uri="{FF2B5EF4-FFF2-40B4-BE49-F238E27FC236}">
                  <a16:creationId xmlns:a16="http://schemas.microsoft.com/office/drawing/2014/main" id="{035427B0-2313-A742-B168-23D0F448BCCF}"/>
                </a:ext>
              </a:extLst>
            </p:cNvPr>
            <p:cNvSpPr txBox="1"/>
            <p:nvPr/>
          </p:nvSpPr>
          <p:spPr>
            <a:xfrm>
              <a:off x="13087349" y="2734127"/>
              <a:ext cx="3352800" cy="855028"/>
            </a:xfrm>
            <a:prstGeom prst="rect">
              <a:avLst/>
            </a:prstGeom>
            <a:noFill/>
          </p:spPr>
          <p:txBody>
            <a:bodyPr wrap="square" rtlCol="0">
              <a:spAutoFit/>
            </a:bodyPr>
            <a:lstStyle/>
            <a:p>
              <a:r>
                <a:rPr lang="en-US" sz="1400" b="1" dirty="0">
                  <a:solidFill>
                    <a:schemeClr val="tx1">
                      <a:lumMod val="75000"/>
                      <a:lumOff val="25000"/>
                      <a:alpha val="73000"/>
                    </a:schemeClr>
                  </a:solidFill>
                </a:rPr>
                <a:t>Reduce waste</a:t>
              </a:r>
            </a:p>
          </p:txBody>
        </p:sp>
        <p:sp>
          <p:nvSpPr>
            <p:cNvPr id="616" name="TextBox 615">
              <a:extLst>
                <a:ext uri="{FF2B5EF4-FFF2-40B4-BE49-F238E27FC236}">
                  <a16:creationId xmlns:a16="http://schemas.microsoft.com/office/drawing/2014/main" id="{4F494126-DF89-4445-9C42-132C86055963}"/>
                </a:ext>
              </a:extLst>
            </p:cNvPr>
            <p:cNvSpPr txBox="1"/>
            <p:nvPr/>
          </p:nvSpPr>
          <p:spPr>
            <a:xfrm>
              <a:off x="13098028" y="3653737"/>
              <a:ext cx="4369697" cy="2101050"/>
            </a:xfrm>
            <a:prstGeom prst="rect">
              <a:avLst/>
            </a:prstGeom>
            <a:noFill/>
          </p:spPr>
          <p:txBody>
            <a:bodyPr wrap="square" rtlCol="0">
              <a:spAutoFit/>
            </a:bodyPr>
            <a:lstStyle/>
            <a:p>
              <a:pPr>
                <a:lnSpc>
                  <a:spcPct val="150000"/>
                </a:lnSpc>
              </a:pPr>
              <a:r>
                <a:rPr lang="en-US" sz="1000" dirty="0">
                  <a:solidFill>
                    <a:schemeClr val="tx1">
                      <a:alpha val="58000"/>
                    </a:schemeClr>
                  </a:solidFill>
                </a:rPr>
                <a:t>This makes abundant sense for a repetitive, repeatable process</a:t>
              </a:r>
            </a:p>
          </p:txBody>
        </p:sp>
        <p:sp>
          <p:nvSpPr>
            <p:cNvPr id="617" name="Rectangle 616">
              <a:extLst>
                <a:ext uri="{FF2B5EF4-FFF2-40B4-BE49-F238E27FC236}">
                  <a16:creationId xmlns:a16="http://schemas.microsoft.com/office/drawing/2014/main" id="{C3881D05-D244-D944-A2BB-20A9261773F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1</a:t>
              </a:r>
            </a:p>
          </p:txBody>
        </p:sp>
      </p:grpSp>
    </p:spTree>
    <p:extLst>
      <p:ext uri="{BB962C8B-B14F-4D97-AF65-F5344CB8AC3E}">
        <p14:creationId xmlns:p14="http://schemas.microsoft.com/office/powerpoint/2010/main" val="1497387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01"/>
                                        </p:tgtEl>
                                        <p:attrNameLst>
                                          <p:attrName>style.visibility</p:attrName>
                                        </p:attrNameLst>
                                      </p:cBhvr>
                                      <p:to>
                                        <p:strVal val="visible"/>
                                      </p:to>
                                    </p:set>
                                    <p:anim calcmode="lin" valueType="num">
                                      <p:cBhvr additive="base">
                                        <p:cTn id="59" dur="1000" fill="hold"/>
                                        <p:tgtEl>
                                          <p:spTgt spid="601"/>
                                        </p:tgtEl>
                                        <p:attrNameLst>
                                          <p:attrName>ppt_x</p:attrName>
                                        </p:attrNameLst>
                                      </p:cBhvr>
                                      <p:tavLst>
                                        <p:tav tm="0">
                                          <p:val>
                                            <p:strVal val="#ppt_x"/>
                                          </p:val>
                                        </p:tav>
                                        <p:tav tm="100000">
                                          <p:val>
                                            <p:strVal val="#ppt_x"/>
                                          </p:val>
                                        </p:tav>
                                      </p:tavLst>
                                    </p:anim>
                                    <p:anim calcmode="lin" valueType="num">
                                      <p:cBhvr additive="base">
                                        <p:cTn id="60" dur="1000" fill="hold"/>
                                        <p:tgtEl>
                                          <p:spTgt spid="6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08"/>
                                        </p:tgtEl>
                                        <p:attrNameLst>
                                          <p:attrName>style.visibility</p:attrName>
                                        </p:attrNameLst>
                                      </p:cBhvr>
                                      <p:to>
                                        <p:strVal val="visible"/>
                                      </p:to>
                                    </p:set>
                                    <p:anim calcmode="lin" valueType="num">
                                      <p:cBhvr additive="base">
                                        <p:cTn id="63" dur="1000" fill="hold"/>
                                        <p:tgtEl>
                                          <p:spTgt spid="608"/>
                                        </p:tgtEl>
                                        <p:attrNameLst>
                                          <p:attrName>ppt_x</p:attrName>
                                        </p:attrNameLst>
                                      </p:cBhvr>
                                      <p:tavLst>
                                        <p:tav tm="0">
                                          <p:val>
                                            <p:strVal val="#ppt_x"/>
                                          </p:val>
                                        </p:tav>
                                        <p:tav tm="100000">
                                          <p:val>
                                            <p:strVal val="#ppt_x"/>
                                          </p:val>
                                        </p:tav>
                                      </p:tavLst>
                                    </p:anim>
                                    <p:anim calcmode="lin" valueType="num">
                                      <p:cBhvr additive="base">
                                        <p:cTn id="64" dur="1000" fill="hold"/>
                                        <p:tgtEl>
                                          <p:spTgt spid="608"/>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613"/>
                                        </p:tgtEl>
                                        <p:attrNameLst>
                                          <p:attrName>style.visibility</p:attrName>
                                        </p:attrNameLst>
                                      </p:cBhvr>
                                      <p:to>
                                        <p:strVal val="visible"/>
                                      </p:to>
                                    </p:set>
                                    <p:anim calcmode="lin" valueType="num">
                                      <p:cBhvr additive="base">
                                        <p:cTn id="67" dur="1000" fill="hold"/>
                                        <p:tgtEl>
                                          <p:spTgt spid="613"/>
                                        </p:tgtEl>
                                        <p:attrNameLst>
                                          <p:attrName>ppt_x</p:attrName>
                                        </p:attrNameLst>
                                      </p:cBhvr>
                                      <p:tavLst>
                                        <p:tav tm="0">
                                          <p:val>
                                            <p:strVal val="#ppt_x"/>
                                          </p:val>
                                        </p:tav>
                                        <p:tav tm="100000">
                                          <p:val>
                                            <p:strVal val="#ppt_x"/>
                                          </p:val>
                                        </p:tav>
                                      </p:tavLst>
                                    </p:anim>
                                    <p:anim calcmode="lin" valueType="num">
                                      <p:cBhvr additive="base">
                                        <p:cTn id="68" dur="1000" fill="hold"/>
                                        <p:tgtEl>
                                          <p:spTgt spid="6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Kanban Lead Time</a:t>
            </a:r>
            <a:endParaRPr lang="en-SG"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5716" y="2286001"/>
            <a:ext cx="9720071" cy="4022725"/>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1631" y="5553897"/>
            <a:ext cx="754828" cy="754828"/>
          </a:xfrm>
          <a:prstGeom prst="rect">
            <a:avLst/>
          </a:prstGeom>
        </p:spPr>
      </p:pic>
      <p:sp>
        <p:nvSpPr>
          <p:cNvPr id="6" name="TextBox 5"/>
          <p:cNvSpPr txBox="1"/>
          <p:nvPr/>
        </p:nvSpPr>
        <p:spPr>
          <a:xfrm>
            <a:off x="2139266" y="6233419"/>
            <a:ext cx="1850186"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Commitment point</a:t>
            </a:r>
          </a:p>
        </p:txBody>
      </p:sp>
      <p:grpSp>
        <p:nvGrpSpPr>
          <p:cNvPr id="13" name="Group 12"/>
          <p:cNvGrpSpPr/>
          <p:nvPr/>
        </p:nvGrpSpPr>
        <p:grpSpPr>
          <a:xfrm>
            <a:off x="2335997" y="5475643"/>
            <a:ext cx="5948979" cy="338554"/>
            <a:chOff x="2334409" y="5475643"/>
            <a:chExt cx="5948979" cy="338554"/>
          </a:xfrm>
        </p:grpSpPr>
        <p:cxnSp>
          <p:nvCxnSpPr>
            <p:cNvPr id="11" name="Straight Arrow Connector 10"/>
            <p:cNvCxnSpPr/>
            <p:nvPr/>
          </p:nvCxnSpPr>
          <p:spPr>
            <a:xfrm flipV="1">
              <a:off x="2334409" y="5475643"/>
              <a:ext cx="5948979" cy="10758"/>
            </a:xfrm>
            <a:prstGeom prst="straightConnector1">
              <a:avLst/>
            </a:prstGeom>
            <a:ln w="28575" cap="sq">
              <a:solidFill>
                <a:schemeClr val="tx1"/>
              </a:solidFill>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183424" y="5475643"/>
              <a:ext cx="1893275"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System Lead Time</a:t>
              </a:r>
            </a:p>
          </p:txBody>
        </p:sp>
      </p:grpSp>
      <p:grpSp>
        <p:nvGrpSpPr>
          <p:cNvPr id="14" name="Group 13"/>
          <p:cNvGrpSpPr/>
          <p:nvPr/>
        </p:nvGrpSpPr>
        <p:grpSpPr>
          <a:xfrm>
            <a:off x="2335995" y="5475638"/>
            <a:ext cx="8025206" cy="548939"/>
            <a:chOff x="2334409" y="5475643"/>
            <a:chExt cx="5948979" cy="959762"/>
          </a:xfrm>
        </p:grpSpPr>
        <p:cxnSp>
          <p:nvCxnSpPr>
            <p:cNvPr id="15" name="Straight Arrow Connector 14"/>
            <p:cNvCxnSpPr/>
            <p:nvPr/>
          </p:nvCxnSpPr>
          <p:spPr>
            <a:xfrm flipV="1">
              <a:off x="2334409" y="5475643"/>
              <a:ext cx="5948979" cy="10758"/>
            </a:xfrm>
            <a:prstGeom prst="straightConnector1">
              <a:avLst/>
            </a:prstGeom>
            <a:ln w="28575" cap="sq">
              <a:solidFill>
                <a:schemeClr val="tx1"/>
              </a:solidFill>
              <a:headEnd type="triangle" w="lg" len="lg"/>
              <a:tailEnd type="triangle" w="lg" len="lg"/>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4229419" y="5843479"/>
              <a:ext cx="1555561" cy="591926"/>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Customer Lead Time</a:t>
              </a:r>
            </a:p>
          </p:txBody>
        </p:sp>
      </p:grpSp>
    </p:spTree>
    <p:extLst>
      <p:ext uri="{BB962C8B-B14F-4D97-AF65-F5344CB8AC3E}">
        <p14:creationId xmlns:p14="http://schemas.microsoft.com/office/powerpoint/2010/main" val="31986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Kanban Ticket Design</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7898" y="1335025"/>
            <a:ext cx="7443148" cy="5700477"/>
          </a:xfrm>
          <a:prstGeom prst="rect">
            <a:avLst/>
          </a:prstGeom>
        </p:spPr>
      </p:pic>
      <p:sp>
        <p:nvSpPr>
          <p:cNvPr id="8" name="TextBox 7"/>
          <p:cNvSpPr txBox="1"/>
          <p:nvPr/>
        </p:nvSpPr>
        <p:spPr>
          <a:xfrm>
            <a:off x="3228881" y="2003644"/>
            <a:ext cx="1486304" cy="830997"/>
          </a:xfrm>
          <a:prstGeom prst="rect">
            <a:avLst/>
          </a:prstGeom>
          <a:noFill/>
        </p:spPr>
        <p:txBody>
          <a:bodyPr wrap="none" rtlCol="0">
            <a:spAutoFit/>
          </a:bodyPr>
          <a:lstStyle/>
          <a:p>
            <a:r>
              <a:rPr lang="en-US" sz="2400" dirty="0">
                <a:latin typeface="CatholicSchoolGirls BB" panose="020B0603050302020204" pitchFamily="34" charset="0"/>
              </a:rPr>
              <a:t># Number</a:t>
            </a:r>
          </a:p>
          <a:p>
            <a:r>
              <a:rPr lang="en-US" sz="2400" dirty="0">
                <a:latin typeface="CatholicSchoolGirls BB" panose="020B0603050302020204" pitchFamily="34" charset="0"/>
              </a:rPr>
              <a:t>Title ….</a:t>
            </a:r>
            <a:endParaRPr lang="en-SG" sz="2400" dirty="0">
              <a:latin typeface="CatholicSchoolGirls BB" panose="020B0603050302020204" pitchFamily="34"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9194" y="2003644"/>
            <a:ext cx="532076" cy="556677"/>
          </a:xfrm>
          <a:prstGeom prst="rect">
            <a:avLst/>
          </a:prstGeom>
        </p:spPr>
      </p:pic>
      <p:sp>
        <p:nvSpPr>
          <p:cNvPr id="17" name="TextBox 16"/>
          <p:cNvSpPr txBox="1"/>
          <p:nvPr/>
        </p:nvSpPr>
        <p:spPr>
          <a:xfrm>
            <a:off x="7641270" y="641217"/>
            <a:ext cx="3210454" cy="892552"/>
          </a:xfrm>
          <a:prstGeom prst="rect">
            <a:avLst/>
          </a:prstGeom>
          <a:noFill/>
        </p:spPr>
        <p:txBody>
          <a:bodyPr wrap="square" rtlCol="0">
            <a:spAutoFit/>
          </a:bodyPr>
          <a:lstStyle/>
          <a:p>
            <a:r>
              <a:rPr lang="en-US" sz="2000" b="1" dirty="0">
                <a:solidFill>
                  <a:schemeClr val="accent1">
                    <a:lumMod val="50000"/>
                  </a:schemeClr>
                </a:solidFill>
                <a:latin typeface="CatholicSchoolGirls BB" panose="020B0603050302020204" pitchFamily="34" charset="0"/>
              </a:rPr>
              <a:t>Decorators (Shape &amp; Color)</a:t>
            </a:r>
          </a:p>
          <a:p>
            <a:r>
              <a:rPr lang="en-US" sz="1600" dirty="0">
                <a:solidFill>
                  <a:schemeClr val="accent1">
                    <a:lumMod val="50000"/>
                  </a:schemeClr>
                </a:solidFill>
                <a:latin typeface="CatholicSchoolGirls BB" panose="020B0603050302020204" pitchFamily="34" charset="0"/>
              </a:rPr>
              <a:t>Sometimes used to highlight technical dependencies</a:t>
            </a:r>
            <a:endParaRPr lang="en-SG" sz="1600" dirty="0">
              <a:solidFill>
                <a:schemeClr val="accent1">
                  <a:lumMod val="50000"/>
                </a:schemeClr>
              </a:solidFill>
              <a:latin typeface="CatholicSchoolGirls BB" panose="020B0603050302020204" pitchFamily="34" charset="0"/>
            </a:endParaRPr>
          </a:p>
        </p:txBody>
      </p:sp>
      <p:sp>
        <p:nvSpPr>
          <p:cNvPr id="3" name="TextBox 2"/>
          <p:cNvSpPr txBox="1"/>
          <p:nvPr/>
        </p:nvSpPr>
        <p:spPr>
          <a:xfrm>
            <a:off x="8020777" y="1958816"/>
            <a:ext cx="518091" cy="646331"/>
          </a:xfrm>
          <a:prstGeom prst="rect">
            <a:avLst/>
          </a:prstGeom>
          <a:noFill/>
        </p:spPr>
        <p:txBody>
          <a:bodyPr wrap="none" rtlCol="0">
            <a:spAutoFit/>
          </a:bodyPr>
          <a:lstStyle/>
          <a:p>
            <a:r>
              <a:rPr lang="en-SG" sz="3600" dirty="0"/>
              <a:t>H</a:t>
            </a:r>
          </a:p>
        </p:txBody>
      </p:sp>
      <p:cxnSp>
        <p:nvCxnSpPr>
          <p:cNvPr id="10" name="Curved Connector 9"/>
          <p:cNvCxnSpPr>
            <a:stCxn id="17" idx="1"/>
          </p:cNvCxnSpPr>
          <p:nvPr/>
        </p:nvCxnSpPr>
        <p:spPr>
          <a:xfrm rot="10800000" flipV="1">
            <a:off x="7109194" y="1087493"/>
            <a:ext cx="532076" cy="997338"/>
          </a:xfrm>
          <a:prstGeom prst="curvedConnector2">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306952" y="1914088"/>
            <a:ext cx="2633865" cy="1138773"/>
          </a:xfrm>
          <a:prstGeom prst="rect">
            <a:avLst/>
          </a:prstGeom>
          <a:noFill/>
        </p:spPr>
        <p:txBody>
          <a:bodyPr wrap="square" rtlCol="0">
            <a:spAutoFit/>
          </a:bodyPr>
          <a:lstStyle/>
          <a:p>
            <a:r>
              <a:rPr lang="en-US" sz="2000" b="1" dirty="0">
                <a:solidFill>
                  <a:schemeClr val="accent1">
                    <a:lumMod val="50000"/>
                  </a:schemeClr>
                </a:solidFill>
                <a:latin typeface="CatholicSchoolGirls BB" panose="020B0603050302020204" pitchFamily="34" charset="0"/>
              </a:rPr>
              <a:t>Letter</a:t>
            </a:r>
          </a:p>
          <a:p>
            <a:r>
              <a:rPr lang="en-US" sz="1600" dirty="0">
                <a:solidFill>
                  <a:schemeClr val="accent1">
                    <a:lumMod val="50000"/>
                  </a:schemeClr>
                </a:solidFill>
                <a:latin typeface="CatholicSchoolGirls BB" panose="020B0603050302020204" pitchFamily="34" charset="0"/>
              </a:rPr>
              <a:t>Sometimes used to visualize legacy process artifacts such as “priority”</a:t>
            </a:r>
            <a:endParaRPr lang="en-SG" sz="1600" dirty="0">
              <a:solidFill>
                <a:schemeClr val="accent1">
                  <a:lumMod val="50000"/>
                </a:schemeClr>
              </a:solidFill>
              <a:latin typeface="CatholicSchoolGirls BB" panose="020B0603050302020204" pitchFamily="34" charset="0"/>
            </a:endParaRPr>
          </a:p>
        </p:txBody>
      </p:sp>
      <p:cxnSp>
        <p:nvCxnSpPr>
          <p:cNvPr id="15" name="Curved Connector 14"/>
          <p:cNvCxnSpPr>
            <a:stCxn id="14" idx="1"/>
          </p:cNvCxnSpPr>
          <p:nvPr/>
        </p:nvCxnSpPr>
        <p:spPr>
          <a:xfrm rot="10800000">
            <a:off x="8676961" y="2227576"/>
            <a:ext cx="629990" cy="255898"/>
          </a:xfrm>
          <a:prstGeom prst="curvedConnector3">
            <a:avLst>
              <a:gd name="adj1" fmla="val 50000"/>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0283" y="1929667"/>
            <a:ext cx="737158" cy="704626"/>
          </a:xfrm>
          <a:prstGeom prst="rect">
            <a:avLst/>
          </a:prstGeom>
        </p:spPr>
      </p:pic>
      <p:grpSp>
        <p:nvGrpSpPr>
          <p:cNvPr id="64" name="Group 63"/>
          <p:cNvGrpSpPr/>
          <p:nvPr/>
        </p:nvGrpSpPr>
        <p:grpSpPr>
          <a:xfrm>
            <a:off x="6069472" y="3154142"/>
            <a:ext cx="2301564" cy="543734"/>
            <a:chOff x="6067885" y="3154142"/>
            <a:chExt cx="2301564" cy="543734"/>
          </a:xfrm>
        </p:grpSpPr>
        <p:grpSp>
          <p:nvGrpSpPr>
            <p:cNvPr id="63" name="Group 62"/>
            <p:cNvGrpSpPr/>
            <p:nvPr/>
          </p:nvGrpSpPr>
          <p:grpSpPr>
            <a:xfrm>
              <a:off x="6067885" y="3154142"/>
              <a:ext cx="2301564" cy="496647"/>
              <a:chOff x="6067885" y="3154142"/>
              <a:chExt cx="2301564" cy="496647"/>
            </a:xfrm>
          </p:grpSpPr>
          <p:grpSp>
            <p:nvGrpSpPr>
              <p:cNvPr id="47" name="Group 46"/>
              <p:cNvGrpSpPr/>
              <p:nvPr/>
            </p:nvGrpSpPr>
            <p:grpSpPr>
              <a:xfrm>
                <a:off x="6067885" y="3162748"/>
                <a:ext cx="2301564" cy="488041"/>
                <a:chOff x="6067885" y="3162748"/>
                <a:chExt cx="2301564" cy="488041"/>
              </a:xfrm>
            </p:grpSpPr>
            <p:cxnSp>
              <p:nvCxnSpPr>
                <p:cNvPr id="29" name="Straight Connector 28"/>
                <p:cNvCxnSpPr/>
                <p:nvPr/>
              </p:nvCxnSpPr>
              <p:spPr>
                <a:xfrm>
                  <a:off x="6067885" y="3162748"/>
                  <a:ext cx="2301564" cy="0"/>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6067885" y="3605963"/>
                  <a:ext cx="2301564" cy="4482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369449" y="3162748"/>
                  <a:ext cx="0" cy="46257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9" name="Straight Connector 38"/>
              <p:cNvCxnSpPr/>
              <p:nvPr/>
            </p:nvCxnSpPr>
            <p:spPr>
              <a:xfrm>
                <a:off x="6067885" y="3154142"/>
                <a:ext cx="0" cy="462579"/>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0" name="TextBox 39"/>
            <p:cNvSpPr txBox="1"/>
            <p:nvPr/>
          </p:nvSpPr>
          <p:spPr>
            <a:xfrm>
              <a:off x="6099287" y="3236211"/>
              <a:ext cx="782009" cy="461665"/>
            </a:xfrm>
            <a:prstGeom prst="rect">
              <a:avLst/>
            </a:prstGeom>
            <a:noFill/>
          </p:spPr>
          <p:txBody>
            <a:bodyPr wrap="none" rtlCol="0">
              <a:spAutoFit/>
            </a:bodyPr>
            <a:lstStyle/>
            <a:p>
              <a:r>
                <a:rPr lang="en-US" sz="2400" dirty="0">
                  <a:latin typeface="CatholicSchoolGirls BB" panose="020B0603050302020204" pitchFamily="34" charset="0"/>
                </a:rPr>
                <a:t>Start</a:t>
              </a:r>
              <a:endParaRPr lang="en-SG" sz="2400" dirty="0">
                <a:latin typeface="CatholicSchoolGirls BB" panose="020B0603050302020204" pitchFamily="34" charset="0"/>
              </a:endParaRPr>
            </a:p>
          </p:txBody>
        </p:sp>
      </p:grpSp>
      <p:grpSp>
        <p:nvGrpSpPr>
          <p:cNvPr id="65" name="Group 64"/>
          <p:cNvGrpSpPr/>
          <p:nvPr/>
        </p:nvGrpSpPr>
        <p:grpSpPr>
          <a:xfrm>
            <a:off x="6016710" y="3701596"/>
            <a:ext cx="2354326" cy="524746"/>
            <a:chOff x="6015123" y="3701596"/>
            <a:chExt cx="2354326" cy="524746"/>
          </a:xfrm>
        </p:grpSpPr>
        <p:grpSp>
          <p:nvGrpSpPr>
            <p:cNvPr id="46" name="Group 45"/>
            <p:cNvGrpSpPr/>
            <p:nvPr/>
          </p:nvGrpSpPr>
          <p:grpSpPr>
            <a:xfrm>
              <a:off x="6015123" y="3701596"/>
              <a:ext cx="2354326" cy="483666"/>
              <a:chOff x="6015123" y="3701596"/>
              <a:chExt cx="2354326" cy="483666"/>
            </a:xfrm>
          </p:grpSpPr>
          <p:cxnSp>
            <p:nvCxnSpPr>
              <p:cNvPr id="41" name="Straight Connector 40"/>
              <p:cNvCxnSpPr/>
              <p:nvPr/>
            </p:nvCxnSpPr>
            <p:spPr>
              <a:xfrm>
                <a:off x="6067885" y="3707614"/>
                <a:ext cx="2301564" cy="4482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6015123" y="4118677"/>
                <a:ext cx="2301564" cy="4482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H="1">
                <a:off x="8316687" y="3752440"/>
                <a:ext cx="43797" cy="43282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flipH="1">
                <a:off x="6037021" y="3701596"/>
                <a:ext cx="43797" cy="43282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6175852" y="3764677"/>
              <a:ext cx="689612" cy="461665"/>
            </a:xfrm>
            <a:prstGeom prst="rect">
              <a:avLst/>
            </a:prstGeom>
            <a:noFill/>
          </p:spPr>
          <p:txBody>
            <a:bodyPr wrap="none" rtlCol="0">
              <a:spAutoFit/>
            </a:bodyPr>
            <a:lstStyle/>
            <a:p>
              <a:r>
                <a:rPr lang="en-US" sz="2400" dirty="0">
                  <a:latin typeface="CatholicSchoolGirls BB" panose="020B0603050302020204" pitchFamily="34" charset="0"/>
                </a:rPr>
                <a:t>Due</a:t>
              </a:r>
              <a:endParaRPr lang="en-SG" sz="2400" dirty="0">
                <a:latin typeface="CatholicSchoolGirls BB" panose="020B0603050302020204" pitchFamily="34" charset="0"/>
              </a:endParaRPr>
            </a:p>
          </p:txBody>
        </p:sp>
      </p:grpSp>
      <p:grpSp>
        <p:nvGrpSpPr>
          <p:cNvPr id="66" name="Group 65"/>
          <p:cNvGrpSpPr/>
          <p:nvPr/>
        </p:nvGrpSpPr>
        <p:grpSpPr>
          <a:xfrm>
            <a:off x="5963948" y="4230089"/>
            <a:ext cx="2354326" cy="535399"/>
            <a:chOff x="5962361" y="4230088"/>
            <a:chExt cx="2354326" cy="535399"/>
          </a:xfrm>
        </p:grpSpPr>
        <p:grpSp>
          <p:nvGrpSpPr>
            <p:cNvPr id="48" name="Group 47"/>
            <p:cNvGrpSpPr/>
            <p:nvPr/>
          </p:nvGrpSpPr>
          <p:grpSpPr>
            <a:xfrm>
              <a:off x="5962361" y="4230088"/>
              <a:ext cx="2354326" cy="483666"/>
              <a:chOff x="6015123" y="3701596"/>
              <a:chExt cx="2354326" cy="483666"/>
            </a:xfrm>
          </p:grpSpPr>
          <p:cxnSp>
            <p:nvCxnSpPr>
              <p:cNvPr id="49" name="Straight Connector 48"/>
              <p:cNvCxnSpPr/>
              <p:nvPr/>
            </p:nvCxnSpPr>
            <p:spPr>
              <a:xfrm>
                <a:off x="6067885" y="3707614"/>
                <a:ext cx="2301564" cy="4482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6015123" y="4118677"/>
                <a:ext cx="2301564" cy="44826"/>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8316687" y="3752440"/>
                <a:ext cx="43797" cy="43282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6037021" y="3701596"/>
                <a:ext cx="43797" cy="432822"/>
              </a:xfrm>
              <a:prstGeom prst="line">
                <a:avLst/>
              </a:prstGeom>
              <a:ln w="28575">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4" name="TextBox 53"/>
            <p:cNvSpPr txBox="1"/>
            <p:nvPr/>
          </p:nvSpPr>
          <p:spPr>
            <a:xfrm>
              <a:off x="6124353" y="4303822"/>
              <a:ext cx="659155" cy="461665"/>
            </a:xfrm>
            <a:prstGeom prst="rect">
              <a:avLst/>
            </a:prstGeom>
            <a:noFill/>
          </p:spPr>
          <p:txBody>
            <a:bodyPr wrap="none" rtlCol="0">
              <a:spAutoFit/>
            </a:bodyPr>
            <a:lstStyle/>
            <a:p>
              <a:r>
                <a:rPr lang="en-US" sz="2400" dirty="0">
                  <a:latin typeface="CatholicSchoolGirls BB" panose="020B0603050302020204" pitchFamily="34" charset="0"/>
                </a:rPr>
                <a:t>End</a:t>
              </a:r>
              <a:endParaRPr lang="en-SG" sz="2400" dirty="0">
                <a:latin typeface="CatholicSchoolGirls BB" panose="020B0603050302020204" pitchFamily="34" charset="0"/>
              </a:endParaRPr>
            </a:p>
          </p:txBody>
        </p:sp>
      </p:grpSp>
      <p:sp>
        <p:nvSpPr>
          <p:cNvPr id="55" name="Freeform 54"/>
          <p:cNvSpPr/>
          <p:nvPr/>
        </p:nvSpPr>
        <p:spPr>
          <a:xfrm>
            <a:off x="7015574" y="3065930"/>
            <a:ext cx="139849" cy="1764255"/>
          </a:xfrm>
          <a:custGeom>
            <a:avLst/>
            <a:gdLst>
              <a:gd name="connsiteX0" fmla="*/ 96819 w 139849"/>
              <a:gd name="connsiteY0" fmla="*/ 0 h 1764255"/>
              <a:gd name="connsiteX1" fmla="*/ 118334 w 139849"/>
              <a:gd name="connsiteY1" fmla="*/ 129092 h 1764255"/>
              <a:gd name="connsiteX2" fmla="*/ 129092 w 139849"/>
              <a:gd name="connsiteY2" fmla="*/ 182880 h 1764255"/>
              <a:gd name="connsiteX3" fmla="*/ 139849 w 139849"/>
              <a:gd name="connsiteY3" fmla="*/ 258184 h 1764255"/>
              <a:gd name="connsiteX4" fmla="*/ 129092 w 139849"/>
              <a:gd name="connsiteY4" fmla="*/ 1194099 h 1764255"/>
              <a:gd name="connsiteX5" fmla="*/ 118334 w 139849"/>
              <a:gd name="connsiteY5" fmla="*/ 1355464 h 1764255"/>
              <a:gd name="connsiteX6" fmla="*/ 96819 w 139849"/>
              <a:gd name="connsiteY6" fmla="*/ 1441525 h 1764255"/>
              <a:gd name="connsiteX7" fmla="*/ 53788 w 139849"/>
              <a:gd name="connsiteY7" fmla="*/ 1635163 h 1764255"/>
              <a:gd name="connsiteX8" fmla="*/ 43030 w 139849"/>
              <a:gd name="connsiteY8" fmla="*/ 1667436 h 1764255"/>
              <a:gd name="connsiteX9" fmla="*/ 21515 w 139849"/>
              <a:gd name="connsiteY9" fmla="*/ 1699709 h 1764255"/>
              <a:gd name="connsiteX10" fmla="*/ 0 w 139849"/>
              <a:gd name="connsiteY10" fmla="*/ 1764255 h 17642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9849" h="1764255">
                <a:moveTo>
                  <a:pt x="96819" y="0"/>
                </a:moveTo>
                <a:cubicBezTo>
                  <a:pt x="122176" y="126796"/>
                  <a:pt x="91639" y="-31074"/>
                  <a:pt x="118334" y="129092"/>
                </a:cubicBezTo>
                <a:cubicBezTo>
                  <a:pt x="121340" y="147128"/>
                  <a:pt x="126086" y="164844"/>
                  <a:pt x="129092" y="182880"/>
                </a:cubicBezTo>
                <a:cubicBezTo>
                  <a:pt x="133260" y="207891"/>
                  <a:pt x="136263" y="233083"/>
                  <a:pt x="139849" y="258184"/>
                </a:cubicBezTo>
                <a:cubicBezTo>
                  <a:pt x="136263" y="570156"/>
                  <a:pt x="135208" y="882167"/>
                  <a:pt x="129092" y="1194099"/>
                </a:cubicBezTo>
                <a:cubicBezTo>
                  <a:pt x="128035" y="1247996"/>
                  <a:pt x="123698" y="1301824"/>
                  <a:pt x="118334" y="1355464"/>
                </a:cubicBezTo>
                <a:cubicBezTo>
                  <a:pt x="107668" y="1462124"/>
                  <a:pt x="111922" y="1366012"/>
                  <a:pt x="96819" y="1441525"/>
                </a:cubicBezTo>
                <a:cubicBezTo>
                  <a:pt x="58956" y="1630839"/>
                  <a:pt x="95658" y="1509553"/>
                  <a:pt x="53788" y="1635163"/>
                </a:cubicBezTo>
                <a:cubicBezTo>
                  <a:pt x="50202" y="1645921"/>
                  <a:pt x="49320" y="1658001"/>
                  <a:pt x="43030" y="1667436"/>
                </a:cubicBezTo>
                <a:lnTo>
                  <a:pt x="21515" y="1699709"/>
                </a:lnTo>
                <a:lnTo>
                  <a:pt x="0" y="1764255"/>
                </a:ln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6" name="TextBox 55"/>
          <p:cNvSpPr txBox="1"/>
          <p:nvPr/>
        </p:nvSpPr>
        <p:spPr>
          <a:xfrm>
            <a:off x="3260327" y="3060334"/>
            <a:ext cx="2133726" cy="461665"/>
          </a:xfrm>
          <a:prstGeom prst="rect">
            <a:avLst/>
          </a:prstGeom>
          <a:noFill/>
        </p:spPr>
        <p:txBody>
          <a:bodyPr wrap="none" rtlCol="0">
            <a:spAutoFit/>
          </a:bodyPr>
          <a:lstStyle/>
          <a:p>
            <a:r>
              <a:rPr lang="en-US" sz="2400" dirty="0">
                <a:latin typeface="CatholicSchoolGirls BB" panose="020B0603050302020204" pitchFamily="34" charset="0"/>
              </a:rPr>
              <a:t>Features/Issues</a:t>
            </a:r>
            <a:endParaRPr lang="en-SG" sz="2400" dirty="0">
              <a:latin typeface="CatholicSchoolGirls BB" panose="020B0603050302020204" pitchFamily="34" charset="0"/>
            </a:endParaRPr>
          </a:p>
        </p:txBody>
      </p:sp>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4748" y="3316669"/>
            <a:ext cx="717739" cy="717739"/>
          </a:xfrm>
          <a:prstGeom prst="rect">
            <a:avLst/>
          </a:prstGeom>
        </p:spPr>
      </p:pic>
      <p:pic>
        <p:nvPicPr>
          <p:cNvPr id="58" name="Picture 5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60050" y="3769530"/>
            <a:ext cx="717739" cy="717739"/>
          </a:xfrm>
          <a:prstGeom prst="rect">
            <a:avLst/>
          </a:prstGeom>
        </p:spPr>
      </p:pic>
      <p:pic>
        <p:nvPicPr>
          <p:cNvPr id="59" name="Picture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8739" y="4210733"/>
            <a:ext cx="717739" cy="717739"/>
          </a:xfrm>
          <a:prstGeom prst="rect">
            <a:avLst/>
          </a:prstGeom>
        </p:spPr>
      </p:pic>
      <p:sp>
        <p:nvSpPr>
          <p:cNvPr id="60" name="TextBox 59"/>
          <p:cNvSpPr txBox="1"/>
          <p:nvPr/>
        </p:nvSpPr>
        <p:spPr>
          <a:xfrm>
            <a:off x="3615545" y="3589346"/>
            <a:ext cx="984437" cy="461665"/>
          </a:xfrm>
          <a:prstGeom prst="rect">
            <a:avLst/>
          </a:prstGeom>
          <a:noFill/>
        </p:spPr>
        <p:txBody>
          <a:bodyPr wrap="none" rtlCol="0">
            <a:spAutoFit/>
          </a:bodyPr>
          <a:lstStyle/>
          <a:p>
            <a:r>
              <a:rPr lang="en-US" sz="2400" dirty="0">
                <a:latin typeface="CatholicSchoolGirls BB" panose="020B0603050302020204" pitchFamily="34" charset="0"/>
              </a:rPr>
              <a:t>Item 1</a:t>
            </a:r>
            <a:endParaRPr lang="en-SG" sz="2400" dirty="0">
              <a:latin typeface="CatholicSchoolGirls BB" panose="020B0603050302020204" pitchFamily="34" charset="0"/>
            </a:endParaRPr>
          </a:p>
        </p:txBody>
      </p:sp>
      <p:sp>
        <p:nvSpPr>
          <p:cNvPr id="61" name="TextBox 60"/>
          <p:cNvSpPr txBox="1"/>
          <p:nvPr/>
        </p:nvSpPr>
        <p:spPr>
          <a:xfrm>
            <a:off x="3575351" y="4021705"/>
            <a:ext cx="984437" cy="461665"/>
          </a:xfrm>
          <a:prstGeom prst="rect">
            <a:avLst/>
          </a:prstGeom>
          <a:noFill/>
        </p:spPr>
        <p:txBody>
          <a:bodyPr wrap="none" rtlCol="0">
            <a:spAutoFit/>
          </a:bodyPr>
          <a:lstStyle/>
          <a:p>
            <a:r>
              <a:rPr lang="en-US" sz="2400" dirty="0">
                <a:latin typeface="CatholicSchoolGirls BB" panose="020B0603050302020204" pitchFamily="34" charset="0"/>
              </a:rPr>
              <a:t>Item 2</a:t>
            </a:r>
            <a:endParaRPr lang="en-SG" sz="2400" dirty="0">
              <a:latin typeface="CatholicSchoolGirls BB" panose="020B0603050302020204" pitchFamily="34" charset="0"/>
            </a:endParaRPr>
          </a:p>
        </p:txBody>
      </p:sp>
      <p:sp>
        <p:nvSpPr>
          <p:cNvPr id="62" name="TextBox 61"/>
          <p:cNvSpPr txBox="1"/>
          <p:nvPr/>
        </p:nvSpPr>
        <p:spPr>
          <a:xfrm>
            <a:off x="3520489" y="4518074"/>
            <a:ext cx="984437" cy="461665"/>
          </a:xfrm>
          <a:prstGeom prst="rect">
            <a:avLst/>
          </a:prstGeom>
          <a:noFill/>
        </p:spPr>
        <p:txBody>
          <a:bodyPr wrap="none" rtlCol="0">
            <a:spAutoFit/>
          </a:bodyPr>
          <a:lstStyle/>
          <a:p>
            <a:r>
              <a:rPr lang="en-US" sz="2400" dirty="0">
                <a:latin typeface="CatholicSchoolGirls BB" panose="020B0603050302020204" pitchFamily="34" charset="0"/>
              </a:rPr>
              <a:t>Item 3</a:t>
            </a:r>
            <a:endParaRPr lang="en-SG" sz="2400" dirty="0">
              <a:latin typeface="CatholicSchoolGirls BB" panose="020B0603050302020204" pitchFamily="34" charset="0"/>
            </a:endParaRPr>
          </a:p>
        </p:txBody>
      </p:sp>
      <p:graphicFrame>
        <p:nvGraphicFramePr>
          <p:cNvPr id="67" name="Table 66"/>
          <p:cNvGraphicFramePr>
            <a:graphicFrameLocks noGrp="1"/>
          </p:cNvGraphicFramePr>
          <p:nvPr>
            <p:extLst/>
          </p:nvPr>
        </p:nvGraphicFramePr>
        <p:xfrm>
          <a:off x="3260327" y="5307785"/>
          <a:ext cx="2082800" cy="4114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84904">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75000"/>
                      </a:schemeClr>
                    </a:solidFill>
                  </a:tcPr>
                </a:tc>
                <a:extLst>
                  <a:ext uri="{0D108BD9-81ED-4DB2-BD59-A6C34878D82A}">
                    <a16:rowId xmlns:a16="http://schemas.microsoft.com/office/drawing/2014/main" val="10000"/>
                  </a:ext>
                </a:extLst>
              </a:tr>
            </a:tbl>
          </a:graphicData>
        </a:graphic>
      </p:graphicFrame>
      <p:graphicFrame>
        <p:nvGraphicFramePr>
          <p:cNvPr id="68" name="Table 67"/>
          <p:cNvGraphicFramePr>
            <a:graphicFrameLocks noGrp="1"/>
          </p:cNvGraphicFramePr>
          <p:nvPr>
            <p:extLst/>
          </p:nvPr>
        </p:nvGraphicFramePr>
        <p:xfrm>
          <a:off x="5343127" y="5307785"/>
          <a:ext cx="2082800" cy="411480"/>
        </p:xfrm>
        <a:graphic>
          <a:graphicData uri="http://schemas.openxmlformats.org/drawingml/2006/table">
            <a:tbl>
              <a:tblPr firstRow="1" bandRow="1">
                <a:tableStyleId>{2D5ABB26-0587-4C30-8999-92F81FD0307C}</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gridCol w="208280">
                  <a:extLst>
                    <a:ext uri="{9D8B030D-6E8A-4147-A177-3AD203B41FA5}">
                      <a16:colId xmlns:a16="http://schemas.microsoft.com/office/drawing/2014/main" val="20002"/>
                    </a:ext>
                  </a:extLst>
                </a:gridCol>
                <a:gridCol w="208280">
                  <a:extLst>
                    <a:ext uri="{9D8B030D-6E8A-4147-A177-3AD203B41FA5}">
                      <a16:colId xmlns:a16="http://schemas.microsoft.com/office/drawing/2014/main" val="20003"/>
                    </a:ext>
                  </a:extLst>
                </a:gridCol>
                <a:gridCol w="208280">
                  <a:extLst>
                    <a:ext uri="{9D8B030D-6E8A-4147-A177-3AD203B41FA5}">
                      <a16:colId xmlns:a16="http://schemas.microsoft.com/office/drawing/2014/main" val="20004"/>
                    </a:ext>
                  </a:extLst>
                </a:gridCol>
                <a:gridCol w="208280">
                  <a:extLst>
                    <a:ext uri="{9D8B030D-6E8A-4147-A177-3AD203B41FA5}">
                      <a16:colId xmlns:a16="http://schemas.microsoft.com/office/drawing/2014/main" val="20005"/>
                    </a:ext>
                  </a:extLst>
                </a:gridCol>
                <a:gridCol w="208280">
                  <a:extLst>
                    <a:ext uri="{9D8B030D-6E8A-4147-A177-3AD203B41FA5}">
                      <a16:colId xmlns:a16="http://schemas.microsoft.com/office/drawing/2014/main" val="20006"/>
                    </a:ext>
                  </a:extLst>
                </a:gridCol>
                <a:gridCol w="208280">
                  <a:extLst>
                    <a:ext uri="{9D8B030D-6E8A-4147-A177-3AD203B41FA5}">
                      <a16:colId xmlns:a16="http://schemas.microsoft.com/office/drawing/2014/main" val="20007"/>
                    </a:ext>
                  </a:extLst>
                </a:gridCol>
                <a:gridCol w="208280">
                  <a:extLst>
                    <a:ext uri="{9D8B030D-6E8A-4147-A177-3AD203B41FA5}">
                      <a16:colId xmlns:a16="http://schemas.microsoft.com/office/drawing/2014/main" val="20008"/>
                    </a:ext>
                  </a:extLst>
                </a:gridCol>
                <a:gridCol w="208280">
                  <a:extLst>
                    <a:ext uri="{9D8B030D-6E8A-4147-A177-3AD203B41FA5}">
                      <a16:colId xmlns:a16="http://schemas.microsoft.com/office/drawing/2014/main" val="20009"/>
                    </a:ext>
                  </a:extLst>
                </a:gridCol>
              </a:tblGrid>
              <a:tr h="284904">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SG"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sp>
        <p:nvSpPr>
          <p:cNvPr id="69" name="Freeform 68"/>
          <p:cNvSpPr/>
          <p:nvPr/>
        </p:nvSpPr>
        <p:spPr>
          <a:xfrm>
            <a:off x="6778184" y="5045337"/>
            <a:ext cx="11479" cy="839097"/>
          </a:xfrm>
          <a:custGeom>
            <a:avLst/>
            <a:gdLst>
              <a:gd name="connsiteX0" fmla="*/ 11479 w 11479"/>
              <a:gd name="connsiteY0" fmla="*/ 0 h 839097"/>
              <a:gd name="connsiteX1" fmla="*/ 722 w 11479"/>
              <a:gd name="connsiteY1" fmla="*/ 839097 h 839097"/>
            </a:gdLst>
            <a:ahLst/>
            <a:cxnLst>
              <a:cxn ang="0">
                <a:pos x="connsiteX0" y="connsiteY0"/>
              </a:cxn>
              <a:cxn ang="0">
                <a:pos x="connsiteX1" y="connsiteY1"/>
              </a:cxn>
            </a:cxnLst>
            <a:rect l="l" t="t" r="r" b="b"/>
            <a:pathLst>
              <a:path w="11479" h="839097">
                <a:moveTo>
                  <a:pt x="11479" y="0"/>
                </a:moveTo>
                <a:cubicBezTo>
                  <a:pt x="-4165" y="516294"/>
                  <a:pt x="722" y="236614"/>
                  <a:pt x="722" y="839097"/>
                </a:cubicBezTo>
              </a:path>
            </a:pathLst>
          </a:custGeom>
          <a:noFill/>
          <a:ln w="79375"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0" name="TextBox 69"/>
          <p:cNvSpPr txBox="1"/>
          <p:nvPr/>
        </p:nvSpPr>
        <p:spPr>
          <a:xfrm>
            <a:off x="9264375" y="3943446"/>
            <a:ext cx="2633865" cy="892552"/>
          </a:xfrm>
          <a:prstGeom prst="rect">
            <a:avLst/>
          </a:prstGeom>
          <a:noFill/>
        </p:spPr>
        <p:txBody>
          <a:bodyPr wrap="square" rtlCol="0">
            <a:spAutoFit/>
          </a:bodyPr>
          <a:lstStyle/>
          <a:p>
            <a:r>
              <a:rPr lang="en-US" sz="2000" b="1" dirty="0">
                <a:solidFill>
                  <a:schemeClr val="accent1">
                    <a:lumMod val="50000"/>
                  </a:schemeClr>
                </a:solidFill>
                <a:latin typeface="CatholicSchoolGirls BB" panose="020B0603050302020204" pitchFamily="34" charset="0"/>
              </a:rPr>
              <a:t>Dates</a:t>
            </a:r>
          </a:p>
          <a:p>
            <a:r>
              <a:rPr lang="en-US" sz="1600" dirty="0">
                <a:solidFill>
                  <a:schemeClr val="accent1">
                    <a:lumMod val="50000"/>
                  </a:schemeClr>
                </a:solidFill>
                <a:latin typeface="CatholicSchoolGirls BB" panose="020B0603050302020204" pitchFamily="34" charset="0"/>
              </a:rPr>
              <a:t>Sometimes used to record work state</a:t>
            </a:r>
            <a:endParaRPr lang="en-SG" sz="1600" dirty="0">
              <a:solidFill>
                <a:schemeClr val="accent1">
                  <a:lumMod val="50000"/>
                </a:schemeClr>
              </a:solidFill>
              <a:latin typeface="CatholicSchoolGirls BB" panose="020B0603050302020204" pitchFamily="34" charset="0"/>
            </a:endParaRPr>
          </a:p>
        </p:txBody>
      </p:sp>
      <p:sp>
        <p:nvSpPr>
          <p:cNvPr id="71" name="TextBox 70"/>
          <p:cNvSpPr txBox="1"/>
          <p:nvPr/>
        </p:nvSpPr>
        <p:spPr>
          <a:xfrm>
            <a:off x="9264375" y="5464884"/>
            <a:ext cx="2633865" cy="707886"/>
          </a:xfrm>
          <a:prstGeom prst="rect">
            <a:avLst/>
          </a:prstGeom>
          <a:noFill/>
        </p:spPr>
        <p:txBody>
          <a:bodyPr wrap="square" rtlCol="0">
            <a:spAutoFit/>
          </a:bodyPr>
          <a:lstStyle/>
          <a:p>
            <a:r>
              <a:rPr lang="en-US" sz="2000" b="1" dirty="0">
                <a:solidFill>
                  <a:schemeClr val="accent1">
                    <a:lumMod val="50000"/>
                  </a:schemeClr>
                </a:solidFill>
                <a:latin typeface="CatholicSchoolGirls BB" panose="020B0603050302020204" pitchFamily="34" charset="0"/>
              </a:rPr>
              <a:t>SLA or </a:t>
            </a:r>
          </a:p>
          <a:p>
            <a:r>
              <a:rPr lang="en-US" sz="2000" b="1" dirty="0">
                <a:solidFill>
                  <a:schemeClr val="accent1">
                    <a:lumMod val="50000"/>
                  </a:schemeClr>
                </a:solidFill>
                <a:latin typeface="CatholicSchoolGirls BB" panose="020B0603050302020204" pitchFamily="34" charset="0"/>
              </a:rPr>
              <a:t>Target Date</a:t>
            </a:r>
          </a:p>
        </p:txBody>
      </p:sp>
      <p:sp>
        <p:nvSpPr>
          <p:cNvPr id="72" name="TextBox 71"/>
          <p:cNvSpPr txBox="1"/>
          <p:nvPr/>
        </p:nvSpPr>
        <p:spPr>
          <a:xfrm>
            <a:off x="839691" y="5307785"/>
            <a:ext cx="1603883" cy="707886"/>
          </a:xfrm>
          <a:prstGeom prst="rect">
            <a:avLst/>
          </a:prstGeom>
          <a:noFill/>
        </p:spPr>
        <p:txBody>
          <a:bodyPr wrap="square" rtlCol="0">
            <a:spAutoFit/>
          </a:bodyPr>
          <a:lstStyle/>
          <a:p>
            <a:pPr algn="r"/>
            <a:r>
              <a:rPr lang="en-US" sz="2000" b="1" dirty="0">
                <a:solidFill>
                  <a:schemeClr val="accent1">
                    <a:lumMod val="50000"/>
                  </a:schemeClr>
                </a:solidFill>
                <a:latin typeface="CatholicSchoolGirls BB" panose="020B0603050302020204" pitchFamily="34" charset="0"/>
              </a:rPr>
              <a:t>Age (days elapsed)</a:t>
            </a:r>
          </a:p>
        </p:txBody>
      </p:sp>
      <p:cxnSp>
        <p:nvCxnSpPr>
          <p:cNvPr id="73" name="Curved Connector 72"/>
          <p:cNvCxnSpPr/>
          <p:nvPr/>
        </p:nvCxnSpPr>
        <p:spPr>
          <a:xfrm rot="10800000">
            <a:off x="8476329" y="3918009"/>
            <a:ext cx="779080" cy="362925"/>
          </a:xfrm>
          <a:prstGeom prst="curvedConnector3">
            <a:avLst>
              <a:gd name="adj1" fmla="val 50000"/>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5" name="Curved Connector 74"/>
          <p:cNvCxnSpPr/>
          <p:nvPr/>
        </p:nvCxnSpPr>
        <p:spPr>
          <a:xfrm rot="10800000">
            <a:off x="6873858" y="5109078"/>
            <a:ext cx="2390516" cy="725101"/>
          </a:xfrm>
          <a:prstGeom prst="curvedConnector3">
            <a:avLst>
              <a:gd name="adj1" fmla="val 41450"/>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80" name="Curved Connector 79"/>
          <p:cNvCxnSpPr>
            <a:stCxn id="72" idx="2"/>
            <a:endCxn id="67" idx="1"/>
          </p:cNvCxnSpPr>
          <p:nvPr/>
        </p:nvCxnSpPr>
        <p:spPr>
          <a:xfrm rot="5400000" flipH="1" flipV="1">
            <a:off x="2199907" y="4955251"/>
            <a:ext cx="502146" cy="1618694"/>
          </a:xfrm>
          <a:prstGeom prst="curvedConnector4">
            <a:avLst>
              <a:gd name="adj1" fmla="val -45525"/>
              <a:gd name="adj2" fmla="val 74771"/>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85" name="TextBox 84"/>
          <p:cNvSpPr txBox="1"/>
          <p:nvPr/>
        </p:nvSpPr>
        <p:spPr>
          <a:xfrm>
            <a:off x="642401" y="2074282"/>
            <a:ext cx="1603883" cy="707886"/>
          </a:xfrm>
          <a:prstGeom prst="rect">
            <a:avLst/>
          </a:prstGeom>
          <a:noFill/>
        </p:spPr>
        <p:txBody>
          <a:bodyPr wrap="square" rtlCol="0">
            <a:spAutoFit/>
          </a:bodyPr>
          <a:lstStyle/>
          <a:p>
            <a:pPr algn="r"/>
            <a:r>
              <a:rPr lang="en-US" sz="2000" b="1" dirty="0">
                <a:solidFill>
                  <a:schemeClr val="accent1">
                    <a:lumMod val="50000"/>
                  </a:schemeClr>
                </a:solidFill>
                <a:latin typeface="CatholicSchoolGirls BB" panose="020B0603050302020204" pitchFamily="34" charset="0"/>
              </a:rPr>
              <a:t>Color of the ticket</a:t>
            </a:r>
          </a:p>
        </p:txBody>
      </p:sp>
      <p:cxnSp>
        <p:nvCxnSpPr>
          <p:cNvPr id="86" name="Curved Connector 85"/>
          <p:cNvCxnSpPr>
            <a:stCxn id="85" idx="3"/>
          </p:cNvCxnSpPr>
          <p:nvPr/>
        </p:nvCxnSpPr>
        <p:spPr>
          <a:xfrm>
            <a:off x="2246284" y="2428226"/>
            <a:ext cx="1075527" cy="384577"/>
          </a:xfrm>
          <a:prstGeom prst="curvedConnector3">
            <a:avLst>
              <a:gd name="adj1" fmla="val 50000"/>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590892" y="3291165"/>
            <a:ext cx="1603883" cy="1938992"/>
          </a:xfrm>
          <a:prstGeom prst="rect">
            <a:avLst/>
          </a:prstGeom>
          <a:noFill/>
        </p:spPr>
        <p:txBody>
          <a:bodyPr wrap="square" rtlCol="0">
            <a:spAutoFit/>
          </a:bodyPr>
          <a:lstStyle/>
          <a:p>
            <a:r>
              <a:rPr lang="en-US" sz="2000" b="1" dirty="0">
                <a:solidFill>
                  <a:schemeClr val="accent1">
                    <a:lumMod val="50000"/>
                  </a:schemeClr>
                </a:solidFill>
                <a:latin typeface="CatholicSchoolGirls BB" panose="020B0603050302020204" pitchFamily="34" charset="0"/>
              </a:rPr>
              <a:t>Typically used to indicate :</a:t>
            </a:r>
          </a:p>
          <a:p>
            <a:pPr marL="342900" indent="-342900">
              <a:buFont typeface="Arial" panose="020B0604020202020204" pitchFamily="34" charset="0"/>
              <a:buChar char="•"/>
            </a:pPr>
            <a:r>
              <a:rPr lang="en-US" sz="2000" b="1" dirty="0">
                <a:solidFill>
                  <a:schemeClr val="accent1">
                    <a:lumMod val="50000"/>
                  </a:schemeClr>
                </a:solidFill>
                <a:latin typeface="CatholicSchoolGirls BB" panose="020B0603050302020204" pitchFamily="34" charset="0"/>
              </a:rPr>
              <a:t>Features</a:t>
            </a:r>
          </a:p>
          <a:p>
            <a:pPr marL="342900" indent="-342900">
              <a:buFont typeface="Arial" panose="020B0604020202020204" pitchFamily="34" charset="0"/>
              <a:buChar char="•"/>
            </a:pPr>
            <a:r>
              <a:rPr lang="en-US" sz="2000" b="1" dirty="0">
                <a:solidFill>
                  <a:schemeClr val="accent1">
                    <a:lumMod val="50000"/>
                  </a:schemeClr>
                </a:solidFill>
                <a:latin typeface="CatholicSchoolGirls BB" panose="020B0603050302020204" pitchFamily="34" charset="0"/>
              </a:rPr>
              <a:t>Issues</a:t>
            </a:r>
          </a:p>
          <a:p>
            <a:pPr marL="342900" indent="-342900">
              <a:buFont typeface="Arial" panose="020B0604020202020204" pitchFamily="34" charset="0"/>
              <a:buChar char="•"/>
            </a:pPr>
            <a:r>
              <a:rPr lang="en-US" sz="2000" b="1" dirty="0">
                <a:solidFill>
                  <a:schemeClr val="accent1">
                    <a:lumMod val="50000"/>
                  </a:schemeClr>
                </a:solidFill>
                <a:latin typeface="CatholicSchoolGirls BB" panose="020B0603050302020204" pitchFamily="34" charset="0"/>
              </a:rPr>
              <a:t>Risk</a:t>
            </a:r>
          </a:p>
        </p:txBody>
      </p:sp>
      <p:cxnSp>
        <p:nvCxnSpPr>
          <p:cNvPr id="91" name="Curved Connector 90"/>
          <p:cNvCxnSpPr>
            <a:stCxn id="90" idx="3"/>
          </p:cNvCxnSpPr>
          <p:nvPr/>
        </p:nvCxnSpPr>
        <p:spPr>
          <a:xfrm flipV="1">
            <a:off x="2194775" y="4213993"/>
            <a:ext cx="849619" cy="46669"/>
          </a:xfrm>
          <a:prstGeom prst="curvedConnector3">
            <a:avLst>
              <a:gd name="adj1" fmla="val 50000"/>
            </a:avLst>
          </a:prstGeom>
          <a:ln w="28575">
            <a:solidFill>
              <a:schemeClr val="accent1">
                <a:lumMod val="50000"/>
              </a:schemeClr>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4969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4000" y="2905487"/>
            <a:ext cx="5593588" cy="2501010"/>
          </a:xfrm>
        </p:spPr>
        <p:txBody>
          <a:bodyPr/>
          <a:lstStyle/>
          <a:p>
            <a:r>
              <a:rPr lang="en-US" dirty="0"/>
              <a:t>Contact information:</a:t>
            </a:r>
          </a:p>
          <a:p>
            <a:pPr lvl="1"/>
            <a:r>
              <a:rPr lang="en-US" b="1" dirty="0"/>
              <a:t>Agile &amp; DevOps Competency Center</a:t>
            </a:r>
          </a:p>
          <a:p>
            <a:pPr lvl="1"/>
            <a:r>
              <a:rPr lang="en-US" dirty="0"/>
              <a:t>Jam</a:t>
            </a:r>
          </a:p>
          <a:p>
            <a:pPr lvl="1"/>
            <a:r>
              <a:rPr lang="en-US" dirty="0"/>
              <a:t>Email</a:t>
            </a:r>
          </a:p>
        </p:txBody>
      </p:sp>
      <p:sp>
        <p:nvSpPr>
          <p:cNvPr id="2" name="Thank you"/>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96" name="Picture 595">
            <a:extLst>
              <a:ext uri="{FF2B5EF4-FFF2-40B4-BE49-F238E27FC236}">
                <a16:creationId xmlns:a16="http://schemas.microsoft.com/office/drawing/2014/main" id="{87148EB0-546B-1F4B-9F52-AB155A693D19}"/>
              </a:ext>
            </a:extLst>
          </p:cNvPr>
          <p:cNvPicPr>
            <a:picLocks noChangeAspect="1"/>
          </p:cNvPicPr>
          <p:nvPr/>
        </p:nvPicPr>
        <p:blipFill>
          <a:blip r:embed="rId2"/>
          <a:stretch>
            <a:fillRect/>
          </a:stretch>
        </p:blipFill>
        <p:spPr>
          <a:xfrm>
            <a:off x="4933804" y="1125628"/>
            <a:ext cx="6897977" cy="5024819"/>
          </a:xfrm>
          <a:prstGeom prst="rect">
            <a:avLst/>
          </a:prstGeom>
        </p:spPr>
      </p:pic>
      <p:sp>
        <p:nvSpPr>
          <p:cNvPr id="597" name="TextBox 596">
            <a:extLst>
              <a:ext uri="{FF2B5EF4-FFF2-40B4-BE49-F238E27FC236}">
                <a16:creationId xmlns:a16="http://schemas.microsoft.com/office/drawing/2014/main" id="{9AE59790-0ADA-274A-8031-854630FB5026}"/>
              </a:ext>
            </a:extLst>
          </p:cNvPr>
          <p:cNvSpPr txBox="1"/>
          <p:nvPr/>
        </p:nvSpPr>
        <p:spPr>
          <a:xfrm>
            <a:off x="885530" y="1600367"/>
            <a:ext cx="2569935" cy="1862048"/>
          </a:xfrm>
          <a:prstGeom prst="rect">
            <a:avLst/>
          </a:prstGeom>
          <a:noFill/>
        </p:spPr>
        <p:txBody>
          <a:bodyPr wrap="square" rtlCol="0" anchor="ctr">
            <a:spAutoFit/>
          </a:bodyPr>
          <a:lstStyle/>
          <a:p>
            <a:pPr algn="ctr"/>
            <a:r>
              <a:rPr lang="en-US" sz="11500" b="1" dirty="0">
                <a:solidFill>
                  <a:srgbClr val="00B0F0">
                    <a:alpha val="16000"/>
                  </a:srgbClr>
                </a:solidFill>
                <a:latin typeface="+mj-lt"/>
              </a:rPr>
              <a:t>01</a:t>
            </a:r>
          </a:p>
        </p:txBody>
      </p:sp>
      <p:sp>
        <p:nvSpPr>
          <p:cNvPr id="598" name="TextBox 597">
            <a:extLst>
              <a:ext uri="{FF2B5EF4-FFF2-40B4-BE49-F238E27FC236}">
                <a16:creationId xmlns:a16="http://schemas.microsoft.com/office/drawing/2014/main" id="{F2484F0E-5096-B245-993A-88C48644E696}"/>
              </a:ext>
            </a:extLst>
          </p:cNvPr>
          <p:cNvSpPr txBox="1"/>
          <p:nvPr/>
        </p:nvSpPr>
        <p:spPr>
          <a:xfrm>
            <a:off x="885530" y="2035720"/>
            <a:ext cx="3676650" cy="1061829"/>
          </a:xfrm>
          <a:prstGeom prst="rect">
            <a:avLst/>
          </a:prstGeom>
          <a:noFill/>
        </p:spPr>
        <p:txBody>
          <a:bodyPr wrap="square" rtlCol="0">
            <a:spAutoFit/>
          </a:bodyPr>
          <a:lstStyle/>
          <a:p>
            <a:r>
              <a:rPr lang="en-US" sz="1050" b="1" dirty="0">
                <a:latin typeface="Century Gothic" panose="020B0502020202020204" pitchFamily="34" charset="0"/>
              </a:rPr>
              <a:t>Identify potential for improvement</a:t>
            </a:r>
          </a:p>
          <a:p>
            <a:endParaRPr lang="en-US" sz="1050" b="1" dirty="0">
              <a:latin typeface="Century Gothic" panose="020B0502020202020204" pitchFamily="34" charset="0"/>
            </a:endParaRPr>
          </a:p>
          <a:p>
            <a:r>
              <a:rPr lang="en-US" sz="1050" dirty="0">
                <a:latin typeface="Century Gothic" panose="020B0502020202020204" pitchFamily="34" charset="0"/>
              </a:rPr>
              <a:t>The ”reduce waste” concept in software development is evolved to do not just tackle repeatable steps but automate repetitive and eliminate steps or items that does not add value</a:t>
            </a:r>
          </a:p>
        </p:txBody>
      </p:sp>
      <p:sp>
        <p:nvSpPr>
          <p:cNvPr id="24" name="Title"/>
          <p:cNvSpPr>
            <a:spLocks noGrp="1"/>
          </p:cNvSpPr>
          <p:nvPr>
            <p:ph type="title"/>
          </p:nvPr>
        </p:nvSpPr>
        <p:spPr>
          <a:xfrm>
            <a:off x="645305" y="959850"/>
            <a:ext cx="11186476" cy="369332"/>
          </a:xfrm>
        </p:spPr>
        <p:txBody>
          <a:bodyPr/>
          <a:lstStyle/>
          <a:p>
            <a:r>
              <a:rPr lang="en-US" dirty="0"/>
              <a:t>Kanban principles</a:t>
            </a:r>
          </a:p>
        </p:txBody>
      </p:sp>
      <p:sp>
        <p:nvSpPr>
          <p:cNvPr id="297" name="TextBox 296">
            <a:extLst>
              <a:ext uri="{FF2B5EF4-FFF2-40B4-BE49-F238E27FC236}">
                <a16:creationId xmlns:a16="http://schemas.microsoft.com/office/drawing/2014/main" id="{7726E1EB-D41A-9E4B-B862-F4AAFCE5087D}"/>
              </a:ext>
            </a:extLst>
          </p:cNvPr>
          <p:cNvSpPr txBox="1"/>
          <p:nvPr/>
        </p:nvSpPr>
        <p:spPr>
          <a:xfrm>
            <a:off x="885530" y="3202685"/>
            <a:ext cx="2569935" cy="1862048"/>
          </a:xfrm>
          <a:prstGeom prst="rect">
            <a:avLst/>
          </a:prstGeom>
          <a:noFill/>
        </p:spPr>
        <p:txBody>
          <a:bodyPr wrap="square" rtlCol="0" anchor="ctr">
            <a:spAutoFit/>
          </a:bodyPr>
          <a:lstStyle/>
          <a:p>
            <a:pPr algn="ctr"/>
            <a:r>
              <a:rPr lang="en-US" sz="11500" b="1" dirty="0">
                <a:solidFill>
                  <a:srgbClr val="00B0F0">
                    <a:alpha val="16000"/>
                  </a:srgbClr>
                </a:solidFill>
                <a:latin typeface="+mj-lt"/>
              </a:rPr>
              <a:t>02</a:t>
            </a:r>
          </a:p>
        </p:txBody>
      </p:sp>
      <p:sp>
        <p:nvSpPr>
          <p:cNvPr id="298" name="TextBox 297">
            <a:extLst>
              <a:ext uri="{FF2B5EF4-FFF2-40B4-BE49-F238E27FC236}">
                <a16:creationId xmlns:a16="http://schemas.microsoft.com/office/drawing/2014/main" id="{513D5C62-5086-7C4A-896F-C283F0E93792}"/>
              </a:ext>
            </a:extLst>
          </p:cNvPr>
          <p:cNvSpPr txBox="1"/>
          <p:nvPr/>
        </p:nvSpPr>
        <p:spPr>
          <a:xfrm>
            <a:off x="885530" y="3638038"/>
            <a:ext cx="3676650" cy="738664"/>
          </a:xfrm>
          <a:prstGeom prst="rect">
            <a:avLst/>
          </a:prstGeom>
          <a:noFill/>
        </p:spPr>
        <p:txBody>
          <a:bodyPr wrap="square" rtlCol="0">
            <a:spAutoFit/>
          </a:bodyPr>
          <a:lstStyle/>
          <a:p>
            <a:r>
              <a:rPr lang="en-US" sz="1050" b="1" dirty="0">
                <a:latin typeface="Century Gothic" panose="020B0502020202020204" pitchFamily="34" charset="0"/>
              </a:rPr>
              <a:t>Increase efficiency</a:t>
            </a:r>
          </a:p>
          <a:p>
            <a:endParaRPr lang="en-US" sz="1050" b="1" dirty="0">
              <a:latin typeface="Century Gothic" panose="020B0502020202020204" pitchFamily="34" charset="0"/>
            </a:endParaRPr>
          </a:p>
          <a:p>
            <a:r>
              <a:rPr lang="en-US" sz="1050" dirty="0">
                <a:latin typeface="Century Gothic" panose="020B0502020202020204" pitchFamily="34" charset="0"/>
              </a:rPr>
              <a:t>On software development, this principle focuses on improving the process, rather than the people.</a:t>
            </a:r>
          </a:p>
        </p:txBody>
      </p:sp>
      <p:sp>
        <p:nvSpPr>
          <p:cNvPr id="299" name="TextBox 298">
            <a:extLst>
              <a:ext uri="{FF2B5EF4-FFF2-40B4-BE49-F238E27FC236}">
                <a16:creationId xmlns:a16="http://schemas.microsoft.com/office/drawing/2014/main" id="{D0B84DBE-54A1-A047-8323-14A1EF7A3298}"/>
              </a:ext>
            </a:extLst>
          </p:cNvPr>
          <p:cNvSpPr txBox="1"/>
          <p:nvPr/>
        </p:nvSpPr>
        <p:spPr>
          <a:xfrm>
            <a:off x="940847" y="4812055"/>
            <a:ext cx="2569935" cy="1862048"/>
          </a:xfrm>
          <a:prstGeom prst="rect">
            <a:avLst/>
          </a:prstGeom>
          <a:noFill/>
        </p:spPr>
        <p:txBody>
          <a:bodyPr wrap="square" rtlCol="0" anchor="ctr">
            <a:spAutoFit/>
          </a:bodyPr>
          <a:lstStyle/>
          <a:p>
            <a:pPr algn="ctr"/>
            <a:r>
              <a:rPr lang="en-US" sz="11500" b="1" dirty="0">
                <a:solidFill>
                  <a:srgbClr val="00B0F0">
                    <a:alpha val="16000"/>
                  </a:srgbClr>
                </a:solidFill>
                <a:latin typeface="+mj-lt"/>
              </a:rPr>
              <a:t>03</a:t>
            </a:r>
          </a:p>
        </p:txBody>
      </p:sp>
      <p:sp>
        <p:nvSpPr>
          <p:cNvPr id="300" name="TextBox 299">
            <a:extLst>
              <a:ext uri="{FF2B5EF4-FFF2-40B4-BE49-F238E27FC236}">
                <a16:creationId xmlns:a16="http://schemas.microsoft.com/office/drawing/2014/main" id="{2E1FD168-B66B-8B43-A348-A08DE20F31AC}"/>
              </a:ext>
            </a:extLst>
          </p:cNvPr>
          <p:cNvSpPr txBox="1"/>
          <p:nvPr/>
        </p:nvSpPr>
        <p:spPr>
          <a:xfrm>
            <a:off x="940847" y="5247408"/>
            <a:ext cx="3676650" cy="1061829"/>
          </a:xfrm>
          <a:prstGeom prst="rect">
            <a:avLst/>
          </a:prstGeom>
          <a:noFill/>
        </p:spPr>
        <p:txBody>
          <a:bodyPr wrap="square" rtlCol="0">
            <a:spAutoFit/>
          </a:bodyPr>
          <a:lstStyle/>
          <a:p>
            <a:r>
              <a:rPr lang="en-US" sz="1050" b="1" dirty="0">
                <a:latin typeface="Century Gothic" panose="020B0502020202020204" pitchFamily="34" charset="0"/>
              </a:rPr>
              <a:t>Eliminate bottlenecks</a:t>
            </a:r>
          </a:p>
          <a:p>
            <a:endParaRPr lang="en-US" sz="1050" b="1" dirty="0">
              <a:latin typeface="Century Gothic" panose="020B0502020202020204" pitchFamily="34" charset="0"/>
            </a:endParaRPr>
          </a:p>
          <a:p>
            <a:r>
              <a:rPr lang="en-US" sz="1050" dirty="0">
                <a:latin typeface="Century Gothic" panose="020B0502020202020204" pitchFamily="34" charset="0"/>
              </a:rPr>
              <a:t>This evolves identifying steps in the software development process where work that needs attention is queuing up to too great a volume for the work to keep flowing smoothly.</a:t>
            </a:r>
          </a:p>
        </p:txBody>
      </p:sp>
    </p:spTree>
    <p:extLst>
      <p:ext uri="{BB962C8B-B14F-4D97-AF65-F5344CB8AC3E}">
        <p14:creationId xmlns:p14="http://schemas.microsoft.com/office/powerpoint/2010/main" val="103393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597"/>
                                        </p:tgtEl>
                                        <p:attrNameLst>
                                          <p:attrName>style.visibility</p:attrName>
                                        </p:attrNameLst>
                                      </p:cBhvr>
                                      <p:to>
                                        <p:strVal val="visible"/>
                                      </p:to>
                                    </p:set>
                                    <p:anim calcmode="lin" valueType="num">
                                      <p:cBhvr additive="base">
                                        <p:cTn id="59" dur="1000" fill="hold"/>
                                        <p:tgtEl>
                                          <p:spTgt spid="597"/>
                                        </p:tgtEl>
                                        <p:attrNameLst>
                                          <p:attrName>ppt_x</p:attrName>
                                        </p:attrNameLst>
                                      </p:cBhvr>
                                      <p:tavLst>
                                        <p:tav tm="0">
                                          <p:val>
                                            <p:strVal val="#ppt_x"/>
                                          </p:val>
                                        </p:tav>
                                        <p:tav tm="100000">
                                          <p:val>
                                            <p:strVal val="#ppt_x"/>
                                          </p:val>
                                        </p:tav>
                                      </p:tavLst>
                                    </p:anim>
                                    <p:anim calcmode="lin" valueType="num">
                                      <p:cBhvr additive="base">
                                        <p:cTn id="60" dur="1000" fill="hold"/>
                                        <p:tgtEl>
                                          <p:spTgt spid="597"/>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
                                  </p:stCondLst>
                                  <p:childTnLst>
                                    <p:set>
                                      <p:cBhvr>
                                        <p:cTn id="62" dur="1" fill="hold">
                                          <p:stCondLst>
                                            <p:cond delay="0"/>
                                          </p:stCondLst>
                                        </p:cTn>
                                        <p:tgtEl>
                                          <p:spTgt spid="598"/>
                                        </p:tgtEl>
                                        <p:attrNameLst>
                                          <p:attrName>style.visibility</p:attrName>
                                        </p:attrNameLst>
                                      </p:cBhvr>
                                      <p:to>
                                        <p:strVal val="visible"/>
                                      </p:to>
                                    </p:set>
                                    <p:anim calcmode="lin" valueType="num">
                                      <p:cBhvr additive="base">
                                        <p:cTn id="63" dur="1000" fill="hold"/>
                                        <p:tgtEl>
                                          <p:spTgt spid="598"/>
                                        </p:tgtEl>
                                        <p:attrNameLst>
                                          <p:attrName>ppt_x</p:attrName>
                                        </p:attrNameLst>
                                      </p:cBhvr>
                                      <p:tavLst>
                                        <p:tav tm="0">
                                          <p:val>
                                            <p:strVal val="#ppt_x"/>
                                          </p:val>
                                        </p:tav>
                                        <p:tav tm="100000">
                                          <p:val>
                                            <p:strVal val="#ppt_x"/>
                                          </p:val>
                                        </p:tav>
                                      </p:tavLst>
                                    </p:anim>
                                    <p:anim calcmode="lin" valueType="num">
                                      <p:cBhvr additive="base">
                                        <p:cTn id="64" dur="1000" fill="hold"/>
                                        <p:tgtEl>
                                          <p:spTgt spid="598"/>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97"/>
                                        </p:tgtEl>
                                        <p:attrNameLst>
                                          <p:attrName>style.visibility</p:attrName>
                                        </p:attrNameLst>
                                      </p:cBhvr>
                                      <p:to>
                                        <p:strVal val="visible"/>
                                      </p:to>
                                    </p:set>
                                    <p:anim calcmode="lin" valueType="num">
                                      <p:cBhvr additive="base">
                                        <p:cTn id="67" dur="1000" fill="hold"/>
                                        <p:tgtEl>
                                          <p:spTgt spid="297"/>
                                        </p:tgtEl>
                                        <p:attrNameLst>
                                          <p:attrName>ppt_x</p:attrName>
                                        </p:attrNameLst>
                                      </p:cBhvr>
                                      <p:tavLst>
                                        <p:tav tm="0">
                                          <p:val>
                                            <p:strVal val="#ppt_x"/>
                                          </p:val>
                                        </p:tav>
                                        <p:tav tm="100000">
                                          <p:val>
                                            <p:strVal val="#ppt_x"/>
                                          </p:val>
                                        </p:tav>
                                      </p:tavLst>
                                    </p:anim>
                                    <p:anim calcmode="lin" valueType="num">
                                      <p:cBhvr additive="base">
                                        <p:cTn id="68" dur="1000" fill="hold"/>
                                        <p:tgtEl>
                                          <p:spTgt spid="297"/>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
                                  </p:stCondLst>
                                  <p:childTnLst>
                                    <p:set>
                                      <p:cBhvr>
                                        <p:cTn id="70" dur="1" fill="hold">
                                          <p:stCondLst>
                                            <p:cond delay="0"/>
                                          </p:stCondLst>
                                        </p:cTn>
                                        <p:tgtEl>
                                          <p:spTgt spid="298"/>
                                        </p:tgtEl>
                                        <p:attrNameLst>
                                          <p:attrName>style.visibility</p:attrName>
                                        </p:attrNameLst>
                                      </p:cBhvr>
                                      <p:to>
                                        <p:strVal val="visible"/>
                                      </p:to>
                                    </p:set>
                                    <p:anim calcmode="lin" valueType="num">
                                      <p:cBhvr additive="base">
                                        <p:cTn id="71" dur="1000" fill="hold"/>
                                        <p:tgtEl>
                                          <p:spTgt spid="298"/>
                                        </p:tgtEl>
                                        <p:attrNameLst>
                                          <p:attrName>ppt_x</p:attrName>
                                        </p:attrNameLst>
                                      </p:cBhvr>
                                      <p:tavLst>
                                        <p:tav tm="0">
                                          <p:val>
                                            <p:strVal val="#ppt_x"/>
                                          </p:val>
                                        </p:tav>
                                        <p:tav tm="100000">
                                          <p:val>
                                            <p:strVal val="#ppt_x"/>
                                          </p:val>
                                        </p:tav>
                                      </p:tavLst>
                                    </p:anim>
                                    <p:anim calcmode="lin" valueType="num">
                                      <p:cBhvr additive="base">
                                        <p:cTn id="72" dur="1000" fill="hold"/>
                                        <p:tgtEl>
                                          <p:spTgt spid="298"/>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299"/>
                                        </p:tgtEl>
                                        <p:attrNameLst>
                                          <p:attrName>style.visibility</p:attrName>
                                        </p:attrNameLst>
                                      </p:cBhvr>
                                      <p:to>
                                        <p:strVal val="visible"/>
                                      </p:to>
                                    </p:set>
                                    <p:anim calcmode="lin" valueType="num">
                                      <p:cBhvr additive="base">
                                        <p:cTn id="75" dur="1000" fill="hold"/>
                                        <p:tgtEl>
                                          <p:spTgt spid="299"/>
                                        </p:tgtEl>
                                        <p:attrNameLst>
                                          <p:attrName>ppt_x</p:attrName>
                                        </p:attrNameLst>
                                      </p:cBhvr>
                                      <p:tavLst>
                                        <p:tav tm="0">
                                          <p:val>
                                            <p:strVal val="#ppt_x"/>
                                          </p:val>
                                        </p:tav>
                                        <p:tav tm="100000">
                                          <p:val>
                                            <p:strVal val="#ppt_x"/>
                                          </p:val>
                                        </p:tav>
                                      </p:tavLst>
                                    </p:anim>
                                    <p:anim calcmode="lin" valueType="num">
                                      <p:cBhvr additive="base">
                                        <p:cTn id="76" dur="1000" fill="hold"/>
                                        <p:tgtEl>
                                          <p:spTgt spid="299"/>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100"/>
                                  </p:stCondLst>
                                  <p:childTnLst>
                                    <p:set>
                                      <p:cBhvr>
                                        <p:cTn id="78" dur="1" fill="hold">
                                          <p:stCondLst>
                                            <p:cond delay="0"/>
                                          </p:stCondLst>
                                        </p:cTn>
                                        <p:tgtEl>
                                          <p:spTgt spid="300"/>
                                        </p:tgtEl>
                                        <p:attrNameLst>
                                          <p:attrName>style.visibility</p:attrName>
                                        </p:attrNameLst>
                                      </p:cBhvr>
                                      <p:to>
                                        <p:strVal val="visible"/>
                                      </p:to>
                                    </p:set>
                                    <p:anim calcmode="lin" valueType="num">
                                      <p:cBhvr additive="base">
                                        <p:cTn id="79" dur="1000" fill="hold"/>
                                        <p:tgtEl>
                                          <p:spTgt spid="300"/>
                                        </p:tgtEl>
                                        <p:attrNameLst>
                                          <p:attrName>ppt_x</p:attrName>
                                        </p:attrNameLst>
                                      </p:cBhvr>
                                      <p:tavLst>
                                        <p:tav tm="0">
                                          <p:val>
                                            <p:strVal val="#ppt_x"/>
                                          </p:val>
                                        </p:tav>
                                        <p:tav tm="100000">
                                          <p:val>
                                            <p:strVal val="#ppt_x"/>
                                          </p:val>
                                        </p:tav>
                                      </p:tavLst>
                                    </p:anim>
                                    <p:anim calcmode="lin" valueType="num">
                                      <p:cBhvr additive="base">
                                        <p:cTn id="80" dur="1000" fill="hold"/>
                                        <p:tgtEl>
                                          <p:spTgt spid="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P spid="597" grpId="0"/>
      <p:bldP spid="598" grpId="0"/>
      <p:bldP spid="297" grpId="0"/>
      <p:bldP spid="298" grpId="0"/>
      <p:bldP spid="299" grpId="0"/>
      <p:bldP spid="300"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305300"/>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5832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itle"/>
          <p:cNvSpPr>
            <a:spLocks noGrp="1"/>
          </p:cNvSpPr>
          <p:nvPr>
            <p:ph type="title"/>
          </p:nvPr>
        </p:nvSpPr>
        <p:spPr>
          <a:xfrm>
            <a:off x="645305" y="959850"/>
            <a:ext cx="11186476" cy="369332"/>
          </a:xfrm>
        </p:spPr>
        <p:txBody>
          <a:bodyPr/>
          <a:lstStyle/>
          <a:p>
            <a:r>
              <a:rPr lang="en-US" dirty="0"/>
              <a:t>Theories behind it</a:t>
            </a:r>
          </a:p>
        </p:txBody>
      </p:sp>
      <p:pic>
        <p:nvPicPr>
          <p:cNvPr id="7" name="Picture 6">
            <a:extLst>
              <a:ext uri="{FF2B5EF4-FFF2-40B4-BE49-F238E27FC236}">
                <a16:creationId xmlns:a16="http://schemas.microsoft.com/office/drawing/2014/main" id="{82A84C36-3DA5-E54F-9B49-9E0458D47F32}"/>
              </a:ext>
            </a:extLst>
          </p:cNvPr>
          <p:cNvPicPr>
            <a:picLocks noChangeAspect="1"/>
          </p:cNvPicPr>
          <p:nvPr/>
        </p:nvPicPr>
        <p:blipFill>
          <a:blip r:embed="rId2"/>
          <a:stretch>
            <a:fillRect/>
          </a:stretch>
        </p:blipFill>
        <p:spPr>
          <a:xfrm>
            <a:off x="2075735" y="1329182"/>
            <a:ext cx="7509913" cy="4911836"/>
          </a:xfrm>
          <a:prstGeom prst="rect">
            <a:avLst/>
          </a:prstGeom>
        </p:spPr>
      </p:pic>
      <p:grpSp>
        <p:nvGrpSpPr>
          <p:cNvPr id="647" name="Group 646">
            <a:extLst>
              <a:ext uri="{FF2B5EF4-FFF2-40B4-BE49-F238E27FC236}">
                <a16:creationId xmlns:a16="http://schemas.microsoft.com/office/drawing/2014/main" id="{079074A8-F533-C644-A32E-801C4AD572D4}"/>
              </a:ext>
            </a:extLst>
          </p:cNvPr>
          <p:cNvGrpSpPr/>
          <p:nvPr/>
        </p:nvGrpSpPr>
        <p:grpSpPr>
          <a:xfrm>
            <a:off x="1697935" y="2484254"/>
            <a:ext cx="1823183" cy="1064003"/>
            <a:chOff x="3396343" y="4881226"/>
            <a:chExt cx="3815586" cy="1064003"/>
          </a:xfrm>
        </p:grpSpPr>
        <p:sp>
          <p:nvSpPr>
            <p:cNvPr id="648" name="TextBox 647">
              <a:extLst>
                <a:ext uri="{FF2B5EF4-FFF2-40B4-BE49-F238E27FC236}">
                  <a16:creationId xmlns:a16="http://schemas.microsoft.com/office/drawing/2014/main" id="{A2127360-A74D-8146-9421-D1073B5B4134}"/>
                </a:ext>
              </a:extLst>
            </p:cNvPr>
            <p:cNvSpPr txBox="1"/>
            <p:nvPr/>
          </p:nvSpPr>
          <p:spPr>
            <a:xfrm>
              <a:off x="3470661" y="4881226"/>
              <a:ext cx="3714635" cy="338554"/>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Context Switching</a:t>
              </a:r>
            </a:p>
          </p:txBody>
        </p:sp>
        <p:sp>
          <p:nvSpPr>
            <p:cNvPr id="651" name="TextBox 650">
              <a:extLst>
                <a:ext uri="{FF2B5EF4-FFF2-40B4-BE49-F238E27FC236}">
                  <a16:creationId xmlns:a16="http://schemas.microsoft.com/office/drawing/2014/main" id="{7179348B-F12E-B44D-9A41-D47C6268BCA7}"/>
                </a:ext>
              </a:extLst>
            </p:cNvPr>
            <p:cNvSpPr txBox="1"/>
            <p:nvPr/>
          </p:nvSpPr>
          <p:spPr>
            <a:xfrm>
              <a:off x="3396343" y="5368148"/>
              <a:ext cx="3815586" cy="577081"/>
            </a:xfrm>
            <a:prstGeom prst="rect">
              <a:avLst/>
            </a:prstGeom>
            <a:noFill/>
          </p:spPr>
          <p:txBody>
            <a:bodyPr wrap="square" rtlCol="0">
              <a:spAutoFit/>
            </a:bodyPr>
            <a:lstStyle/>
            <a:p>
              <a:pPr algn="r"/>
              <a:r>
                <a:rPr lang="en-US" sz="1050" dirty="0"/>
                <a:t>Public enemy #1 in creative work. “One thing at the time” is most effective</a:t>
              </a:r>
            </a:p>
          </p:txBody>
        </p:sp>
      </p:grpSp>
      <p:grpSp>
        <p:nvGrpSpPr>
          <p:cNvPr id="652" name="Group 651">
            <a:extLst>
              <a:ext uri="{FF2B5EF4-FFF2-40B4-BE49-F238E27FC236}">
                <a16:creationId xmlns:a16="http://schemas.microsoft.com/office/drawing/2014/main" id="{D55CE98A-C01F-624E-9267-E42ADDF0CAA3}"/>
              </a:ext>
            </a:extLst>
          </p:cNvPr>
          <p:cNvGrpSpPr/>
          <p:nvPr/>
        </p:nvGrpSpPr>
        <p:grpSpPr>
          <a:xfrm>
            <a:off x="794714" y="4305657"/>
            <a:ext cx="1823183" cy="902420"/>
            <a:chOff x="3396343" y="4881226"/>
            <a:chExt cx="3815586" cy="902420"/>
          </a:xfrm>
        </p:grpSpPr>
        <p:sp>
          <p:nvSpPr>
            <p:cNvPr id="653" name="TextBox 652">
              <a:extLst>
                <a:ext uri="{FF2B5EF4-FFF2-40B4-BE49-F238E27FC236}">
                  <a16:creationId xmlns:a16="http://schemas.microsoft.com/office/drawing/2014/main" id="{F087E5D5-9F04-114E-B9ED-FAF9EC674B8F}"/>
                </a:ext>
              </a:extLst>
            </p:cNvPr>
            <p:cNvSpPr txBox="1"/>
            <p:nvPr/>
          </p:nvSpPr>
          <p:spPr>
            <a:xfrm>
              <a:off x="4888205" y="4881226"/>
              <a:ext cx="2297091" cy="338554"/>
            </a:xfrm>
            <a:prstGeom prst="rect">
              <a:avLst/>
            </a:prstGeom>
            <a:noFill/>
          </p:spPr>
          <p:txBody>
            <a:bodyPr wrap="non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Little’s Law</a:t>
              </a:r>
            </a:p>
          </p:txBody>
        </p:sp>
        <p:sp>
          <p:nvSpPr>
            <p:cNvPr id="654" name="TextBox 653">
              <a:extLst>
                <a:ext uri="{FF2B5EF4-FFF2-40B4-BE49-F238E27FC236}">
                  <a16:creationId xmlns:a16="http://schemas.microsoft.com/office/drawing/2014/main" id="{F789894E-801E-2646-852E-293DC2FDA859}"/>
                </a:ext>
              </a:extLst>
            </p:cNvPr>
            <p:cNvSpPr txBox="1"/>
            <p:nvPr/>
          </p:nvSpPr>
          <p:spPr>
            <a:xfrm>
              <a:off x="3396343" y="5368148"/>
              <a:ext cx="3815586" cy="415498"/>
            </a:xfrm>
            <a:prstGeom prst="rect">
              <a:avLst/>
            </a:prstGeom>
            <a:noFill/>
          </p:spPr>
          <p:txBody>
            <a:bodyPr wrap="square" rtlCol="0">
              <a:spAutoFit/>
            </a:bodyPr>
            <a:lstStyle/>
            <a:p>
              <a:pPr algn="r"/>
              <a:r>
                <a:rPr lang="en-US" sz="1050" dirty="0"/>
                <a:t>Cycle time = Work in process / throughput</a:t>
              </a:r>
            </a:p>
          </p:txBody>
        </p:sp>
      </p:grpSp>
      <p:grpSp>
        <p:nvGrpSpPr>
          <p:cNvPr id="655" name="Group 654">
            <a:extLst>
              <a:ext uri="{FF2B5EF4-FFF2-40B4-BE49-F238E27FC236}">
                <a16:creationId xmlns:a16="http://schemas.microsoft.com/office/drawing/2014/main" id="{5AE8DF70-0B67-1C46-B7C9-C487C415C741}"/>
              </a:ext>
            </a:extLst>
          </p:cNvPr>
          <p:cNvGrpSpPr/>
          <p:nvPr/>
        </p:nvGrpSpPr>
        <p:grpSpPr>
          <a:xfrm>
            <a:off x="8723397" y="2526580"/>
            <a:ext cx="1985317" cy="902420"/>
            <a:chOff x="3057026" y="4881226"/>
            <a:chExt cx="4154903" cy="902420"/>
          </a:xfrm>
        </p:grpSpPr>
        <p:sp>
          <p:nvSpPr>
            <p:cNvPr id="656" name="TextBox 655">
              <a:extLst>
                <a:ext uri="{FF2B5EF4-FFF2-40B4-BE49-F238E27FC236}">
                  <a16:creationId xmlns:a16="http://schemas.microsoft.com/office/drawing/2014/main" id="{332AAB25-E201-D74B-BD75-4CE8943FC218}"/>
                </a:ext>
              </a:extLst>
            </p:cNvPr>
            <p:cNvSpPr txBox="1"/>
            <p:nvPr/>
          </p:nvSpPr>
          <p:spPr>
            <a:xfrm>
              <a:off x="3057026" y="4881226"/>
              <a:ext cx="4128269" cy="338554"/>
            </a:xfrm>
            <a:prstGeom prst="rect">
              <a:avLst/>
            </a:prstGeom>
            <a:noFill/>
          </p:spPr>
          <p:txBody>
            <a:bodyPr wrap="non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Theory of Constraints</a:t>
              </a:r>
            </a:p>
          </p:txBody>
        </p:sp>
        <p:sp>
          <p:nvSpPr>
            <p:cNvPr id="657" name="TextBox 656">
              <a:extLst>
                <a:ext uri="{FF2B5EF4-FFF2-40B4-BE49-F238E27FC236}">
                  <a16:creationId xmlns:a16="http://schemas.microsoft.com/office/drawing/2014/main" id="{1A31EDC3-E7B3-4649-8616-07C2ACEFC026}"/>
                </a:ext>
              </a:extLst>
            </p:cNvPr>
            <p:cNvSpPr txBox="1"/>
            <p:nvPr/>
          </p:nvSpPr>
          <p:spPr>
            <a:xfrm>
              <a:off x="3396343" y="5368148"/>
              <a:ext cx="3815586" cy="415498"/>
            </a:xfrm>
            <a:prstGeom prst="rect">
              <a:avLst/>
            </a:prstGeom>
            <a:noFill/>
          </p:spPr>
          <p:txBody>
            <a:bodyPr wrap="square" rtlCol="0">
              <a:spAutoFit/>
            </a:bodyPr>
            <a:lstStyle/>
            <a:p>
              <a:r>
                <a:rPr lang="en-US" sz="1050" dirty="0"/>
                <a:t>“ A chain is not stronger than it’s weakest link “</a:t>
              </a:r>
            </a:p>
          </p:txBody>
        </p:sp>
      </p:grpSp>
      <p:grpSp>
        <p:nvGrpSpPr>
          <p:cNvPr id="658" name="Group 657">
            <a:extLst>
              <a:ext uri="{FF2B5EF4-FFF2-40B4-BE49-F238E27FC236}">
                <a16:creationId xmlns:a16="http://schemas.microsoft.com/office/drawing/2014/main" id="{1B8DC19F-4B3D-C845-A992-314A29ECCE49}"/>
              </a:ext>
            </a:extLst>
          </p:cNvPr>
          <p:cNvGrpSpPr/>
          <p:nvPr/>
        </p:nvGrpSpPr>
        <p:grpSpPr>
          <a:xfrm>
            <a:off x="7958406" y="4128104"/>
            <a:ext cx="1833539" cy="1064003"/>
            <a:chOff x="3374670" y="4881226"/>
            <a:chExt cx="3837259" cy="1064003"/>
          </a:xfrm>
        </p:grpSpPr>
        <p:sp>
          <p:nvSpPr>
            <p:cNvPr id="659" name="TextBox 658">
              <a:extLst>
                <a:ext uri="{FF2B5EF4-FFF2-40B4-BE49-F238E27FC236}">
                  <a16:creationId xmlns:a16="http://schemas.microsoft.com/office/drawing/2014/main" id="{7B50E50D-0446-BC4A-A5CF-CD6E2145510D}"/>
                </a:ext>
              </a:extLst>
            </p:cNvPr>
            <p:cNvSpPr txBox="1"/>
            <p:nvPr/>
          </p:nvSpPr>
          <p:spPr>
            <a:xfrm>
              <a:off x="3374670" y="4881226"/>
              <a:ext cx="3810626" cy="338554"/>
            </a:xfrm>
            <a:prstGeom prst="rect">
              <a:avLst/>
            </a:prstGeom>
            <a:noFill/>
          </p:spPr>
          <p:txBody>
            <a:bodyPr wrap="square" rtlCol="0">
              <a:spAutoFit/>
            </a:bodyPr>
            <a:lstStyle/>
            <a:p>
              <a:r>
                <a:rPr lang="en-US" sz="1600" dirty="0">
                  <a:latin typeface="Open Sans Bold" panose="020B0806030504020204" pitchFamily="34" charset="0"/>
                  <a:ea typeface="Open Sans Bold" panose="020B0806030504020204" pitchFamily="34" charset="0"/>
                  <a:cs typeface="Open Sans Bold" panose="020B0806030504020204" pitchFamily="34" charset="0"/>
                </a:rPr>
                <a:t>Feedback Loops</a:t>
              </a:r>
            </a:p>
          </p:txBody>
        </p:sp>
        <p:sp>
          <p:nvSpPr>
            <p:cNvPr id="660" name="TextBox 659">
              <a:extLst>
                <a:ext uri="{FF2B5EF4-FFF2-40B4-BE49-F238E27FC236}">
                  <a16:creationId xmlns:a16="http://schemas.microsoft.com/office/drawing/2014/main" id="{B24AB03C-5416-5E45-A808-584C29B32C60}"/>
                </a:ext>
              </a:extLst>
            </p:cNvPr>
            <p:cNvSpPr txBox="1"/>
            <p:nvPr/>
          </p:nvSpPr>
          <p:spPr>
            <a:xfrm>
              <a:off x="3396343" y="5368148"/>
              <a:ext cx="3815586" cy="577081"/>
            </a:xfrm>
            <a:prstGeom prst="rect">
              <a:avLst/>
            </a:prstGeom>
            <a:noFill/>
          </p:spPr>
          <p:txBody>
            <a:bodyPr wrap="square" rtlCol="0">
              <a:spAutoFit/>
            </a:bodyPr>
            <a:lstStyle/>
            <a:p>
              <a:r>
                <a:rPr lang="en-US" sz="1050" dirty="0"/>
                <a:t>Feedback is the creator of knowledge. As short feedback loop as possible.</a:t>
              </a:r>
            </a:p>
          </p:txBody>
        </p:sp>
      </p:grpSp>
    </p:spTree>
    <p:extLst>
      <p:ext uri="{BB962C8B-B14F-4D97-AF65-F5344CB8AC3E}">
        <p14:creationId xmlns:p14="http://schemas.microsoft.com/office/powerpoint/2010/main" val="3153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10" presetClass="entr" presetSubtype="0" fill="hold" nodeType="withEffect">
                                  <p:stCondLst>
                                    <p:cond delay="500"/>
                                  </p:stCondLst>
                                  <p:childTnLst>
                                    <p:set>
                                      <p:cBhvr>
                                        <p:cTn id="58" dur="1" fill="hold">
                                          <p:stCondLst>
                                            <p:cond delay="0"/>
                                          </p:stCondLst>
                                        </p:cTn>
                                        <p:tgtEl>
                                          <p:spTgt spid="647"/>
                                        </p:tgtEl>
                                        <p:attrNameLst>
                                          <p:attrName>style.visibility</p:attrName>
                                        </p:attrNameLst>
                                      </p:cBhvr>
                                      <p:to>
                                        <p:strVal val="visible"/>
                                      </p:to>
                                    </p:set>
                                    <p:animEffect transition="in" filter="fade">
                                      <p:cBhvr>
                                        <p:cTn id="59" dur="300"/>
                                        <p:tgtEl>
                                          <p:spTgt spid="647"/>
                                        </p:tgtEl>
                                      </p:cBhvr>
                                    </p:animEffect>
                                  </p:childTnLst>
                                </p:cTn>
                              </p:par>
                              <p:par>
                                <p:cTn id="60" presetID="10" presetClass="entr" presetSubtype="0" fill="hold" nodeType="withEffect">
                                  <p:stCondLst>
                                    <p:cond delay="500"/>
                                  </p:stCondLst>
                                  <p:childTnLst>
                                    <p:set>
                                      <p:cBhvr>
                                        <p:cTn id="61" dur="1" fill="hold">
                                          <p:stCondLst>
                                            <p:cond delay="0"/>
                                          </p:stCondLst>
                                        </p:cTn>
                                        <p:tgtEl>
                                          <p:spTgt spid="652"/>
                                        </p:tgtEl>
                                        <p:attrNameLst>
                                          <p:attrName>style.visibility</p:attrName>
                                        </p:attrNameLst>
                                      </p:cBhvr>
                                      <p:to>
                                        <p:strVal val="visible"/>
                                      </p:to>
                                    </p:set>
                                    <p:animEffect transition="in" filter="fade">
                                      <p:cBhvr>
                                        <p:cTn id="62" dur="300"/>
                                        <p:tgtEl>
                                          <p:spTgt spid="652"/>
                                        </p:tgtEl>
                                      </p:cBhvr>
                                    </p:animEffect>
                                  </p:childTnLst>
                                </p:cTn>
                              </p:par>
                              <p:par>
                                <p:cTn id="63" presetID="10" presetClass="entr" presetSubtype="0" fill="hold" nodeType="withEffect">
                                  <p:stCondLst>
                                    <p:cond delay="500"/>
                                  </p:stCondLst>
                                  <p:childTnLst>
                                    <p:set>
                                      <p:cBhvr>
                                        <p:cTn id="64" dur="1" fill="hold">
                                          <p:stCondLst>
                                            <p:cond delay="0"/>
                                          </p:stCondLst>
                                        </p:cTn>
                                        <p:tgtEl>
                                          <p:spTgt spid="655"/>
                                        </p:tgtEl>
                                        <p:attrNameLst>
                                          <p:attrName>style.visibility</p:attrName>
                                        </p:attrNameLst>
                                      </p:cBhvr>
                                      <p:to>
                                        <p:strVal val="visible"/>
                                      </p:to>
                                    </p:set>
                                    <p:animEffect transition="in" filter="fade">
                                      <p:cBhvr>
                                        <p:cTn id="65" dur="300"/>
                                        <p:tgtEl>
                                          <p:spTgt spid="655"/>
                                        </p:tgtEl>
                                      </p:cBhvr>
                                    </p:animEffect>
                                  </p:childTnLst>
                                </p:cTn>
                              </p:par>
                              <p:par>
                                <p:cTn id="66" presetID="10" presetClass="entr" presetSubtype="0" fill="hold" nodeType="withEffect">
                                  <p:stCondLst>
                                    <p:cond delay="500"/>
                                  </p:stCondLst>
                                  <p:childTnLst>
                                    <p:set>
                                      <p:cBhvr>
                                        <p:cTn id="67" dur="1" fill="hold">
                                          <p:stCondLst>
                                            <p:cond delay="0"/>
                                          </p:stCondLst>
                                        </p:cTn>
                                        <p:tgtEl>
                                          <p:spTgt spid="658"/>
                                        </p:tgtEl>
                                        <p:attrNameLst>
                                          <p:attrName>style.visibility</p:attrName>
                                        </p:attrNameLst>
                                      </p:cBhvr>
                                      <p:to>
                                        <p:strVal val="visible"/>
                                      </p:to>
                                    </p:set>
                                    <p:animEffect transition="in" filter="fade">
                                      <p:cBhvr>
                                        <p:cTn id="68" dur="3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Kanban board</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83672" y="1333873"/>
            <a:ext cx="9630664" cy="4697501"/>
          </a:xfrm>
        </p:spPr>
      </p:pic>
      <p:sp>
        <p:nvSpPr>
          <p:cNvPr id="11" name="Oval 10"/>
          <p:cNvSpPr/>
          <p:nvPr/>
        </p:nvSpPr>
        <p:spPr>
          <a:xfrm>
            <a:off x="3885106" y="1437862"/>
            <a:ext cx="486229" cy="370115"/>
          </a:xfrm>
          <a:prstGeom prst="ellipse">
            <a:avLst/>
          </a:prstGeom>
          <a:noFill/>
          <a:ln w="3810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p:cNvSpPr txBox="1"/>
          <p:nvPr/>
        </p:nvSpPr>
        <p:spPr>
          <a:xfrm>
            <a:off x="4545506" y="1438644"/>
            <a:ext cx="1063112"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Limit WIP</a:t>
            </a:r>
          </a:p>
        </p:txBody>
      </p:sp>
      <p:cxnSp>
        <p:nvCxnSpPr>
          <p:cNvPr id="14" name="Curved Connector 13"/>
          <p:cNvCxnSpPr/>
          <p:nvPr/>
        </p:nvCxnSpPr>
        <p:spPr>
          <a:xfrm>
            <a:off x="2651391" y="2808389"/>
            <a:ext cx="1132114" cy="536980"/>
          </a:xfrm>
          <a:prstGeom prst="curvedConnector3">
            <a:avLst>
              <a:gd name="adj1" fmla="val 100641"/>
            </a:avLst>
          </a:prstGeom>
          <a:ln w="38100">
            <a:solidFill>
              <a:srgbClr val="FF0000"/>
            </a:solidFill>
            <a:tailEnd type="triangl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126353" y="2892213"/>
            <a:ext cx="524503"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Pull</a:t>
            </a:r>
          </a:p>
        </p:txBody>
      </p:sp>
      <p:cxnSp>
        <p:nvCxnSpPr>
          <p:cNvPr id="20" name="Straight Arrow Connector 19"/>
          <p:cNvCxnSpPr/>
          <p:nvPr/>
        </p:nvCxnSpPr>
        <p:spPr>
          <a:xfrm flipV="1">
            <a:off x="2380743" y="5683547"/>
            <a:ext cx="7336715" cy="107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138495" y="5310448"/>
            <a:ext cx="1027845" cy="338554"/>
          </a:xfrm>
          <a:prstGeom prst="rect">
            <a:avLst/>
          </a:prstGeom>
          <a:noFill/>
        </p:spPr>
        <p:txBody>
          <a:bodyPr wrap="none" rtlCol="0">
            <a:spAutoFit/>
          </a:bodyPr>
          <a:lstStyle/>
          <a:p>
            <a:r>
              <a:rPr lang="en-SG" sz="1600" i="1" dirty="0">
                <a:solidFill>
                  <a:srgbClr val="FF0000"/>
                </a:solidFill>
                <a:effectLst>
                  <a:outerShdw blurRad="50800" dist="38100" dir="2700000" algn="tl" rotWithShape="0">
                    <a:prstClr val="black">
                      <a:alpha val="40000"/>
                    </a:prstClr>
                  </a:outerShdw>
                </a:effectLst>
              </a:rPr>
              <a:t>Workflow</a:t>
            </a:r>
          </a:p>
        </p:txBody>
      </p:sp>
      <p:sp>
        <p:nvSpPr>
          <p:cNvPr id="10" name="TextBox 9"/>
          <p:cNvSpPr txBox="1"/>
          <p:nvPr/>
        </p:nvSpPr>
        <p:spPr>
          <a:xfrm>
            <a:off x="1136681" y="3563295"/>
            <a:ext cx="1007393" cy="1569660"/>
          </a:xfrm>
          <a:prstGeom prst="rect">
            <a:avLst/>
          </a:prstGeom>
          <a:noFill/>
        </p:spPr>
        <p:txBody>
          <a:bodyPr wrap="square" rtlCol="0">
            <a:spAutoFit/>
          </a:bodyPr>
          <a:lstStyle/>
          <a:p>
            <a:r>
              <a:rPr lang="en-SG" sz="1600" i="1" dirty="0">
                <a:solidFill>
                  <a:srgbClr val="FF0000"/>
                </a:solidFill>
                <a:effectLst>
                  <a:outerShdw blurRad="50800" dist="38100" dir="2700000" algn="tl" rotWithShape="0">
                    <a:prstClr val="black">
                      <a:alpha val="40000"/>
                    </a:prstClr>
                  </a:outerShdw>
                </a:effectLst>
              </a:rPr>
              <a:t>Items can be prioritized or discarded here.</a:t>
            </a:r>
          </a:p>
        </p:txBody>
      </p:sp>
      <p:sp>
        <p:nvSpPr>
          <p:cNvPr id="3" name="Flowchart: Alternate Process 2"/>
          <p:cNvSpPr/>
          <p:nvPr/>
        </p:nvSpPr>
        <p:spPr>
          <a:xfrm>
            <a:off x="3370446" y="2692921"/>
            <a:ext cx="5282004" cy="1979407"/>
          </a:xfrm>
          <a:prstGeom prst="flowChartAlternateProcess">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effectLst>
                  <a:outerShdw blurRad="50800" dist="50800" dir="5400000" algn="ctr" rotWithShape="0">
                    <a:schemeClr val="bg1"/>
                  </a:outerShdw>
                </a:effectLst>
              </a:rPr>
              <a:t>Frequent replenishment is more agile.</a:t>
            </a:r>
          </a:p>
          <a:p>
            <a:pPr algn="ctr"/>
            <a:endParaRPr lang="en-US" dirty="0">
              <a:solidFill>
                <a:schemeClr val="tx1"/>
              </a:solidFill>
              <a:effectLst>
                <a:outerShdw blurRad="50800" dist="50800" dir="5400000" algn="ctr" rotWithShape="0">
                  <a:schemeClr val="bg1"/>
                </a:outerShdw>
              </a:effectLst>
            </a:endParaRPr>
          </a:p>
          <a:p>
            <a:pPr algn="ctr"/>
            <a:r>
              <a:rPr lang="en-US" dirty="0">
                <a:solidFill>
                  <a:schemeClr val="tx1"/>
                </a:solidFill>
                <a:effectLst>
                  <a:outerShdw blurRad="50800" dist="50800" dir="5400000" algn="ctr" rotWithShape="0">
                    <a:schemeClr val="bg1"/>
                  </a:outerShdw>
                </a:effectLst>
              </a:rPr>
              <a:t>On-demand replenishment is </a:t>
            </a:r>
            <a:r>
              <a:rPr lang="en-US" b="1" u="sng" dirty="0">
                <a:solidFill>
                  <a:schemeClr val="tx1"/>
                </a:solidFill>
                <a:effectLst>
                  <a:outerShdw blurRad="50800" dist="50800" dir="5400000" algn="ctr" rotWithShape="0">
                    <a:schemeClr val="bg1"/>
                  </a:outerShdw>
                </a:effectLst>
              </a:rPr>
              <a:t>most</a:t>
            </a:r>
            <a:r>
              <a:rPr lang="en-US" b="1" dirty="0">
                <a:solidFill>
                  <a:schemeClr val="tx1"/>
                </a:solidFill>
                <a:effectLst>
                  <a:outerShdw blurRad="50800" dist="50800" dir="5400000" algn="ctr" rotWithShape="0">
                    <a:schemeClr val="bg1"/>
                  </a:outerShdw>
                </a:effectLst>
              </a:rPr>
              <a:t> </a:t>
            </a:r>
            <a:r>
              <a:rPr lang="en-US" dirty="0">
                <a:solidFill>
                  <a:schemeClr val="tx1"/>
                </a:solidFill>
                <a:effectLst>
                  <a:outerShdw blurRad="50800" dist="50800" dir="5400000" algn="ctr" rotWithShape="0">
                    <a:schemeClr val="bg1"/>
                  </a:outerShdw>
                </a:effectLst>
              </a:rPr>
              <a:t> agile.</a:t>
            </a:r>
            <a:endParaRPr lang="en-SG" dirty="0">
              <a:solidFill>
                <a:schemeClr val="tx1"/>
              </a:solidFill>
              <a:effectLst>
                <a:outerShdw blurRad="50800" dist="50800" dir="5400000" algn="ctr" rotWithShape="0">
                  <a:schemeClr val="bg1"/>
                </a:outerShdw>
              </a:effectLst>
            </a:endParaRPr>
          </a:p>
        </p:txBody>
      </p:sp>
    </p:spTree>
    <p:extLst>
      <p:ext uri="{BB962C8B-B14F-4D97-AF65-F5344CB8AC3E}">
        <p14:creationId xmlns:p14="http://schemas.microsoft.com/office/powerpoint/2010/main" val="804422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a:xfrm>
            <a:off x="504000" y="1375046"/>
            <a:ext cx="11185200" cy="677108"/>
          </a:xfrm>
        </p:spPr>
        <p:txBody>
          <a:bodyPr/>
          <a:lstStyle/>
          <a:p>
            <a:r>
              <a:rPr lang="en-US" dirty="0"/>
              <a:t>Kanban </a:t>
            </a:r>
            <a:r>
              <a:rPr lang="en-US" dirty="0">
                <a:solidFill>
                  <a:srgbClr val="FFC000"/>
                </a:solidFill>
              </a:rPr>
              <a:t>Practices</a:t>
            </a: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3424045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G" dirty="0"/>
              <a:t>Kanban General practices</a:t>
            </a:r>
          </a:p>
        </p:txBody>
      </p:sp>
      <p:sp>
        <p:nvSpPr>
          <p:cNvPr id="3" name="Content Placeholder 2"/>
          <p:cNvSpPr>
            <a:spLocks noGrp="1"/>
          </p:cNvSpPr>
          <p:nvPr>
            <p:ph idx="1"/>
          </p:nvPr>
        </p:nvSpPr>
        <p:spPr>
          <a:xfrm>
            <a:off x="563635" y="930887"/>
            <a:ext cx="11185200" cy="4716000"/>
          </a:xfrm>
        </p:spPr>
        <p:txBody>
          <a:bodyPr/>
          <a:lstStyle/>
          <a:p>
            <a:pPr marL="457200" indent="-457200">
              <a:buFont typeface="+mj-lt"/>
              <a:buAutoNum type="arabicPeriod"/>
            </a:pPr>
            <a:r>
              <a:rPr lang="en-SG" dirty="0"/>
              <a:t>Visualize with a Kanban </a:t>
            </a:r>
            <a:r>
              <a:rPr lang="en-SG" dirty="0">
                <a:solidFill>
                  <a:srgbClr val="FF0000"/>
                </a:solidFill>
              </a:rPr>
              <a:t>Board</a:t>
            </a:r>
          </a:p>
          <a:p>
            <a:pPr marL="457200" indent="-457200">
              <a:buFont typeface="+mj-lt"/>
              <a:buAutoNum type="arabicPeriod"/>
            </a:pPr>
            <a:r>
              <a:rPr lang="en-SG" dirty="0">
                <a:solidFill>
                  <a:srgbClr val="FF0000"/>
                </a:solidFill>
              </a:rPr>
              <a:t>Limit</a:t>
            </a:r>
            <a:r>
              <a:rPr lang="en-SG" dirty="0"/>
              <a:t> Work-In-Progress</a:t>
            </a:r>
          </a:p>
          <a:p>
            <a:pPr marL="457200" indent="-457200">
              <a:buFont typeface="+mj-lt"/>
              <a:buAutoNum type="arabicPeriod"/>
            </a:pPr>
            <a:r>
              <a:rPr lang="en-SG" dirty="0"/>
              <a:t>Manage </a:t>
            </a:r>
            <a:r>
              <a:rPr lang="en-SG" dirty="0">
                <a:solidFill>
                  <a:srgbClr val="FF0000"/>
                </a:solidFill>
              </a:rPr>
              <a:t>Flow</a:t>
            </a:r>
          </a:p>
          <a:p>
            <a:pPr marL="457200" indent="-457200">
              <a:buFont typeface="+mj-lt"/>
              <a:buAutoNum type="arabicPeriod"/>
            </a:pPr>
            <a:r>
              <a:rPr lang="en-SG" dirty="0"/>
              <a:t>Make </a:t>
            </a:r>
            <a:r>
              <a:rPr lang="en-SG" dirty="0">
                <a:solidFill>
                  <a:srgbClr val="FF0000"/>
                </a:solidFill>
              </a:rPr>
              <a:t>Policies</a:t>
            </a:r>
            <a:r>
              <a:rPr lang="en-SG" dirty="0"/>
              <a:t> explicit</a:t>
            </a:r>
          </a:p>
          <a:p>
            <a:pPr marL="457200" indent="-457200">
              <a:buFont typeface="+mj-lt"/>
              <a:buAutoNum type="arabicPeriod"/>
            </a:pPr>
            <a:r>
              <a:rPr lang="en-SG" dirty="0"/>
              <a:t>Implement </a:t>
            </a:r>
            <a:r>
              <a:rPr lang="en-SG" dirty="0">
                <a:solidFill>
                  <a:srgbClr val="FF0000"/>
                </a:solidFill>
              </a:rPr>
              <a:t>Feedback</a:t>
            </a:r>
            <a:r>
              <a:rPr lang="en-SG" dirty="0"/>
              <a:t> loops</a:t>
            </a:r>
          </a:p>
          <a:p>
            <a:pPr marL="457200" indent="-457200">
              <a:buFont typeface="+mj-lt"/>
              <a:buAutoNum type="arabicPeriod"/>
            </a:pPr>
            <a:r>
              <a:rPr lang="en-SG" dirty="0"/>
              <a:t>Improve </a:t>
            </a:r>
            <a:r>
              <a:rPr lang="en-SG" dirty="0">
                <a:solidFill>
                  <a:srgbClr val="FF0000"/>
                </a:solidFill>
              </a:rPr>
              <a:t>Collaboratively</a:t>
            </a:r>
            <a:r>
              <a:rPr lang="en-SG" dirty="0"/>
              <a:t>, evolve experimentally</a:t>
            </a:r>
          </a:p>
        </p:txBody>
      </p:sp>
    </p:spTree>
    <p:extLst>
      <p:ext uri="{BB962C8B-B14F-4D97-AF65-F5344CB8AC3E}">
        <p14:creationId xmlns:p14="http://schemas.microsoft.com/office/powerpoint/2010/main" val="27763939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itle"/>
          <p:cNvSpPr>
            <a:spLocks noGrp="1"/>
          </p:cNvSpPr>
          <p:nvPr>
            <p:ph type="title"/>
          </p:nvPr>
        </p:nvSpPr>
        <p:spPr>
          <a:xfrm>
            <a:off x="645305" y="959850"/>
            <a:ext cx="11186476" cy="369332"/>
          </a:xfrm>
        </p:spPr>
        <p:txBody>
          <a:bodyPr/>
          <a:lstStyle/>
          <a:p>
            <a:r>
              <a:rPr lang="en-US" dirty="0"/>
              <a:t>Visualize</a:t>
            </a:r>
          </a:p>
        </p:txBody>
      </p:sp>
      <p:pic>
        <p:nvPicPr>
          <p:cNvPr id="3" name="Picture 2">
            <a:extLst>
              <a:ext uri="{FF2B5EF4-FFF2-40B4-BE49-F238E27FC236}">
                <a16:creationId xmlns:a16="http://schemas.microsoft.com/office/drawing/2014/main" id="{7D6DA694-668A-BD47-8501-A1085F7C0C50}"/>
              </a:ext>
            </a:extLst>
          </p:cNvPr>
          <p:cNvPicPr>
            <a:picLocks noChangeAspect="1"/>
          </p:cNvPicPr>
          <p:nvPr/>
        </p:nvPicPr>
        <p:blipFill>
          <a:blip r:embed="rId2"/>
          <a:stretch>
            <a:fillRect/>
          </a:stretch>
        </p:blipFill>
        <p:spPr>
          <a:xfrm>
            <a:off x="7354900" y="676986"/>
            <a:ext cx="3947035" cy="2643263"/>
          </a:xfrm>
          <a:prstGeom prst="rect">
            <a:avLst/>
          </a:prstGeom>
        </p:spPr>
      </p:pic>
      <p:sp>
        <p:nvSpPr>
          <p:cNvPr id="596" name="Text Placeholder">
            <a:extLst>
              <a:ext uri="{FF2B5EF4-FFF2-40B4-BE49-F238E27FC236}">
                <a16:creationId xmlns:a16="http://schemas.microsoft.com/office/drawing/2014/main" id="{9CE042BC-3C72-1441-BD93-3893D497E204}"/>
              </a:ext>
            </a:extLst>
          </p:cNvPr>
          <p:cNvSpPr txBox="1">
            <a:spLocks/>
          </p:cNvSpPr>
          <p:nvPr/>
        </p:nvSpPr>
        <p:spPr>
          <a:xfrm>
            <a:off x="504000" y="1620000"/>
            <a:ext cx="5772514"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Kanban board – whiteboard or other empty wall space</a:t>
            </a:r>
          </a:p>
          <a:p>
            <a:pPr lvl="1"/>
            <a:endParaRPr lang="en-US" dirty="0"/>
          </a:p>
          <a:p>
            <a:pPr lvl="1"/>
            <a:r>
              <a:rPr lang="en-US" dirty="0"/>
              <a:t>Columns represents steps in work process</a:t>
            </a:r>
          </a:p>
          <a:p>
            <a:pPr lvl="1"/>
            <a:endParaRPr lang="en-US" dirty="0"/>
          </a:p>
          <a:p>
            <a:pPr lvl="1"/>
            <a:r>
              <a:rPr lang="en-US" dirty="0"/>
              <a:t>Work tasks represented by cards or stickies</a:t>
            </a:r>
          </a:p>
          <a:p>
            <a:pPr lvl="1"/>
            <a:endParaRPr lang="en-US" dirty="0"/>
          </a:p>
          <a:p>
            <a:pPr lvl="1"/>
            <a:r>
              <a:rPr lang="en-US" dirty="0"/>
              <a:t>How to find columns? Dry-run a few tasks through your work process</a:t>
            </a:r>
          </a:p>
          <a:p>
            <a:pPr lvl="1"/>
            <a:endParaRPr lang="en-US" dirty="0"/>
          </a:p>
          <a:p>
            <a:pPr lvl="1"/>
            <a:r>
              <a:rPr lang="en-US" dirty="0"/>
              <a:t>Avatars</a:t>
            </a:r>
          </a:p>
          <a:p>
            <a:pPr lvl="1"/>
            <a:endParaRPr lang="en-US" dirty="0"/>
          </a:p>
          <a:p>
            <a:pPr lvl="1"/>
            <a:r>
              <a:rPr lang="en-US" dirty="0"/>
              <a:t>Explicit policies</a:t>
            </a:r>
          </a:p>
          <a:p>
            <a:pPr lvl="1"/>
            <a:endParaRPr lang="en-US" dirty="0"/>
          </a:p>
        </p:txBody>
      </p:sp>
      <p:pic>
        <p:nvPicPr>
          <p:cNvPr id="8" name="Picture 7">
            <a:extLst>
              <a:ext uri="{FF2B5EF4-FFF2-40B4-BE49-F238E27FC236}">
                <a16:creationId xmlns:a16="http://schemas.microsoft.com/office/drawing/2014/main" id="{22178633-EB90-D349-ABC0-5BFDAE5E142E}"/>
              </a:ext>
            </a:extLst>
          </p:cNvPr>
          <p:cNvPicPr>
            <a:picLocks noChangeAspect="1"/>
          </p:cNvPicPr>
          <p:nvPr/>
        </p:nvPicPr>
        <p:blipFill>
          <a:blip r:embed="rId3"/>
          <a:stretch>
            <a:fillRect/>
          </a:stretch>
        </p:blipFill>
        <p:spPr>
          <a:xfrm>
            <a:off x="6276514" y="3796000"/>
            <a:ext cx="4483100" cy="2540000"/>
          </a:xfrm>
          <a:prstGeom prst="rect">
            <a:avLst/>
          </a:prstGeom>
        </p:spPr>
      </p:pic>
    </p:spTree>
    <p:extLst>
      <p:ext uri="{BB962C8B-B14F-4D97-AF65-F5344CB8AC3E}">
        <p14:creationId xmlns:p14="http://schemas.microsoft.com/office/powerpoint/2010/main" val="22878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theme/theme1.xml><?xml version="1.0" encoding="utf-8"?>
<a:theme xmlns:a="http://schemas.openxmlformats.org/drawingml/2006/main" name="SAP 2019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2E83DA92-898F-411D-9AD6-A3EB18108BD6}" vid="{684F41E8-2CDA-4FE9-A9AD-DF04499C052D}"/>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2E83DA92-898F-411D-9AD6-A3EB18108BD6}" vid="{7DD5979D-BBE6-4AA0-9A01-39731574BCE9}"/>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2019 16x9 black and white</Template>
  <TotalTime>2183</TotalTime>
  <Words>2696</Words>
  <Application>Microsoft Macintosh PowerPoint</Application>
  <PresentationFormat>Custom</PresentationFormat>
  <Paragraphs>349</Paragraphs>
  <Slides>41</Slides>
  <Notes>14</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41</vt:i4>
      </vt:variant>
    </vt:vector>
  </HeadingPairs>
  <TitlesOfParts>
    <vt:vector size="52" baseType="lpstr">
      <vt:lpstr>Arial</vt:lpstr>
      <vt:lpstr>CatholicSchoolGirls BB</vt:lpstr>
      <vt:lpstr>Century Gothic</vt:lpstr>
      <vt:lpstr>Courier New</vt:lpstr>
      <vt:lpstr>dt-technology-02</vt:lpstr>
      <vt:lpstr>Open Sans Bold</vt:lpstr>
      <vt:lpstr>Symbol</vt:lpstr>
      <vt:lpstr>wingdings</vt:lpstr>
      <vt:lpstr>wingdings</vt:lpstr>
      <vt:lpstr>SAP 2019 16x9 black and white</vt:lpstr>
      <vt:lpstr>SAP 2019 16x9 blue</vt:lpstr>
      <vt:lpstr>Introduction to Lean Kanban systems</vt:lpstr>
      <vt:lpstr>Agenda</vt:lpstr>
      <vt:lpstr>Background : Kanban and  the theory behind it</vt:lpstr>
      <vt:lpstr>Kanban principles</vt:lpstr>
      <vt:lpstr>Theories behind it</vt:lpstr>
      <vt:lpstr>Kanban board</vt:lpstr>
      <vt:lpstr>Kanban Practices</vt:lpstr>
      <vt:lpstr>Kanban General practices</vt:lpstr>
      <vt:lpstr>Visualize</vt:lpstr>
      <vt:lpstr>Limit WIP</vt:lpstr>
      <vt:lpstr>Manage flow</vt:lpstr>
      <vt:lpstr>Everyday Kanban</vt:lpstr>
      <vt:lpstr>PowerPoint Presentation</vt:lpstr>
      <vt:lpstr>Where to start?</vt:lpstr>
      <vt:lpstr>Cadences</vt:lpstr>
      <vt:lpstr>Kanban board</vt:lpstr>
      <vt:lpstr>Designing the board</vt:lpstr>
      <vt:lpstr>Enterprise Service Planning  management system</vt:lpstr>
      <vt:lpstr>ESP Management System</vt:lpstr>
      <vt:lpstr>ESP Management System</vt:lpstr>
      <vt:lpstr>Elements of Enterprise Services Planning</vt:lpstr>
      <vt:lpstr>PowerPoint Presentation</vt:lpstr>
      <vt:lpstr>What are the activities of ESP Cadence information flow?</vt:lpstr>
      <vt:lpstr>Roles are emerging on Kanban and ERP</vt:lpstr>
      <vt:lpstr>Sequencing policies</vt:lpstr>
      <vt:lpstr>Sequencing policies</vt:lpstr>
      <vt:lpstr>Forecasting</vt:lpstr>
      <vt:lpstr>Forecasting</vt:lpstr>
      <vt:lpstr>Forecasting</vt:lpstr>
      <vt:lpstr>Risk Review</vt:lpstr>
      <vt:lpstr>Risk Review &amp; block clustering</vt:lpstr>
      <vt:lpstr>Now, its your time to think</vt:lpstr>
      <vt:lpstr>Pain points identified: do you know what to do?</vt:lpstr>
      <vt:lpstr>Do you know techniques to improve?</vt:lpstr>
      <vt:lpstr>Appendix</vt:lpstr>
      <vt:lpstr>What does Lean mean?</vt:lpstr>
      <vt:lpstr>Kanban Lead Time</vt:lpstr>
      <vt:lpstr>Kanban Ticket Design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Souza Mattos, Leo</dc:creator>
  <cp:keywords>2019/16:9/black and white</cp:keywords>
  <cp:lastModifiedBy>Souza Mattos, Leo</cp:lastModifiedBy>
  <cp:revision>9</cp:revision>
  <dcterms:created xsi:type="dcterms:W3CDTF">2019-04-08T15:16:31Z</dcterms:created>
  <dcterms:modified xsi:type="dcterms:W3CDTF">2019-05-09T20:22:14Z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